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5" r:id="rId3"/>
    <p:sldId id="270" r:id="rId4"/>
    <p:sldId id="271" r:id="rId5"/>
    <p:sldId id="272" r:id="rId6"/>
    <p:sldId id="266" r:id="rId7"/>
    <p:sldId id="267" r:id="rId8"/>
    <p:sldId id="257" r:id="rId9"/>
    <p:sldId id="258" r:id="rId10"/>
    <p:sldId id="259" r:id="rId11"/>
    <p:sldId id="260" r:id="rId12"/>
    <p:sldId id="261" r:id="rId13"/>
    <p:sldId id="262" r:id="rId14"/>
    <p:sldId id="263" r:id="rId15"/>
    <p:sldId id="264"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63" d="100"/>
          <a:sy n="63"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813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talk about POCSO, we often begin with the offence, the investigation and the prosecution. But from a child protection perspective, that is only the beginning.
In my experience, some of the most difficult questions arise after the law has been triggered.
What happens when the child is an adolescent in a relationship that the family considers unacceptable? What happens when the child is pregnant? What happens when there is an urgent medical decision? What happens when the child is trafficked, has complex health needs, or has no family capable of providing safety?
My focus today is therefore not on explaining POCSO provisions, but on what it takes to translate the legal framework into child-centred practice."
[Delivery reminder: Do not read the slides — keep them skeletal, let your experience provide the substance. Use only 2 case studies: (1) adolescent pregnancy/MTP — brings in CWC, police, hospital, family, medical urgency and coordination; (2) trafficking/complex-needs — transitions into rehabilitation and after-care. Recurring thread for the whole talk: "The child experiences all of these things simultaneously."]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situations we encounter frequently is that of adolescents in relationships.
The legal framework may classify the situation in a particular way, but the child's own understanding of the relationship may be very different from that of the adults around them.
At times, the family is significantly more traumatised, angry or distressed than the adolescent herself.
This creates a difficult situation for the child protection system. We have to respect the statutory framework, but at the same time we cannot lose sight of the fact that there is a child sitting in front of us — not simply a victim, not simply a witness and not simply a case file.
The questions I find important are: Have we heard the child separately? Have we understood what the child wants? Are we distinguishing the child's best interests from the family's expectations? And are our interventions actually protecting the child from further trauma?
For me, this is one of the most important aspects of child-centred decision-making.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illustrate this through a composite example.
Imagine an adolescent girl who comes to the attention of the system following a POCSO case. She is pregnant. Her parents are extremely distressed and want an immediate solution.
At this point, the child is simultaneously interacting with the police, hospital, family, CWC and possibly other professionals. Each institution has a legitimate role. But the danger is that each institution may see only one part of the problem.
The police see the investigation. The hospital sees the medical issue. The family sees a crisis. The CWC sees a child requiring protection.
But the child experiences all of these things simultaneously.
So my question to practitioners is: who is coordinating the response around the child? This is where multidisciplinary coordination becomes much more than a procedural requirement.
[Pause here — ask the audience: "If this child came before you today, what would be your first three priorities?" Take 1–2 responses if the moderator permits.]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Pregnancy-related cases have particularly highlighted for me the importance of timely coordination.
There are situations where police or hospitals approach the CWC seeking directions or clarification regarding the way forward.
The difficulty is that pregnancy is time-sensitive. When a decision involves MTP, delays can have real consequences because the medical options and risks change with gestational age.
We therefore need a system where the relevant agencies communicate quickly rather than waiting for one institution to complete its process before another begins.
The larger lesson for me is that inter-agency coordination is not simply an administrative convenience. In a time-sensitive medical situation, coordination is itself a child-protection intervention.
We need clarity about who does what, who communicates with whom, and who remains responsible for ensuring that the child does not fall between institutional gaps.
[CAUTION: Do not state specific gestational-week thresholds to this audience of lawyers/researchers unless you have verified the exact current statutory position and case law immediately before the session — a numeric claim can derail the practical point into a legal debate. Keep to the safer, on-slide formulation above.]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another dimension which I think deserves much more attention. What happens after the child gives birth?
If the adolescent and family are considering surrender of the newborn, the process must be explained carefully and sensitively. Families may not understand what surrender means, what anonymity or confidentiality protections are available under the applicable framework, or what the consequences of different decisions may be.
The adolescent herself may also be experiencing enormous emotional and psychological pressure.
Our role should not be simply to obtain a signature or complete a procedure. We need to ensure that the child and family understand their options, that decisions are not being made under coercion, and that the newborn is also protected.
So we need to look at both children — the adolescent mother and the newborn. This is another example of why child protection cannot be reduced to a single legal proceeding.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most traumatic cases are those involving organised trafficking. In these cases, the child may have experienced repeated exploitation and profound trauma. Often, the question cannot simply be: where do we place the child today? We have to ask: what happens tomorrow, next month and next year?
Similarly, there are children with complex health needs, including children living with HIV, where the challenge is ensuring continuity of treatment, appropriate care, confidentiality and a supportive environment.
We also have families who genuinely care for their children but are from extremely underserved backgrounds and simply do not have the resources or capacity to provide adequate safety. In such cases, saying "send the child back to the family" does not necessarily solve the protection problem.
At the same time, institutionalisation cannot automatically be considered the solution. The real question is: what environment will allow this particular child to be safe, stable and able to recover?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me to perhaps the most important lesson I have learned from practice.
A child being placed somewhere safely today does not mean that the rehabilitation process is complete.
Children, particularly children who have experienced trafficking, sexual abuse, exploitation or severe family disruption, often require long-term hand-holding. They may need education support, counselling, medical care, family intervention, livelihood support as they grow older, and someone who continues to monitor whether the rehabilitation plan is actually working.
We sometimes focus heavily on the immediate order — where the child will go, what the next legal step is, what the institution needs to do. But the child's life continues after that order.
A child may leave the CWC or JJB process, but the child's need for support does not necessarily end there.
So I would argue that after-care and follow-up should be considered part of child protection, rather than something that comes at the very end.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 — insert after the trafficking/complex-needs case study, before the closing slide.]
Two things are missing from how we usually talk about POCSO implementation, and both come from the same root — family trauma that has nowhere to go.
First, family counselling. In almost every difficult case I described today, the family was carrying as much distress as the child, sometimes more. But we rarely build sustained, structured family counselling into the CWC's own response — we treat it as someone else's job, or as an afterthought once the "real" work of placement and process is done. That gap doesn't stay empty. It resurfaces — sometimes as pressure on the child to change her statement, sometimes as estrangement, and sometimes, I'd argue, as the second problem.
Second, the misuse of POCSO in custody disputes. Increasingly, the CWC is dealing with complaints that are not about a child's safety at all — they are a custody or matrimonial dispute wearing the language of child protection. A parent, or a relative on one side of the dispute, levels a POCSO allegation against the other parent or their family, timed precisely to a custody proceeding or a counter-FIR.
This is not a fringe concern any more — the Supreme Court has said so directly and recently. In Ishwar Chand Sharma v. State of U.P. (2026), the Court quashed a batch of matrimonial-linked cases including POCSO charges and described a "matrimonial bouquet" of allegations, warning that a child is at times used by a parent against the other parent to gain leverage. And in a July 2026 order quashing a POCSO FIR against a paternal aunt arising from a bitter custody battle in Pune, a Bench of Justices Pardiwala and Vinod Chandran said in-laws are routinely "dragged in to settle scores" and that "children are used to vilify each other."
Every one of these complaints still has to be received, assessed and processed by the same CWC that is trying to reach the trafficked child, the pregnant adolescent, the child with nowhere safe to go. The Court's own language — undue pressure — is worth sitting with. It is not just unfair to the falsely accused relative. It is time taken directly from a system that is already stretched thin, and from the children who most need it.
[Verify citation numbers/case names against the current reported version before quoting them verbatim to this audience.]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end with one question.
Are we protecting the child from the incident, or are we supporting the child through its consequences? Because in many cases, the FIR is only the beginning. The real test of the child protection system is what happens afterwards.
Does the child have a voice? Is the child safe? Are the institutions communicating with one another? Does the child receive appropriate medical and psychological support? Is rehabilitation realistic? And most importantly, does someone continue to walk with the child after the immediate crisis has passed?
For me, that is what child-centred justice ultimately means: not simply applying the law to the child, but making the system work around the needs, rights and dignity of the child.
[Closing thread: "The child experiences all of these things simultaneously" — the police, hospital, CWC, family and other agencies each see one part of the case; the child experiences the entire system. Strongest line of the talk — land it here.]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png" /><Relationship Id="rId7" Type="http://schemas.openxmlformats.org/officeDocument/2006/relationships/image" Target="../media/image5.png" /><Relationship Id="rId2" Type="http://schemas.openxmlformats.org/officeDocument/2006/relationships/notesSlide" Target="../notesSlides/notesSlide2.xml" /><Relationship Id="rId1" Type="http://schemas.openxmlformats.org/officeDocument/2006/relationships/slideLayout" Target="../slideLayouts/slideLayout1.xml" /><Relationship Id="rId6" Type="http://schemas.openxmlformats.org/officeDocument/2006/relationships/image" Target="../media/image4.png" /><Relationship Id="rId5" Type="http://schemas.openxmlformats.org/officeDocument/2006/relationships/image" Target="../media/image3.png" /><Relationship Id="rId4" Type="http://schemas.openxmlformats.org/officeDocument/2006/relationships/image" Target="../media/image2.png"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8" Type="http://schemas.openxmlformats.org/officeDocument/2006/relationships/image" Target="../media/image4.png" /><Relationship Id="rId3" Type="http://schemas.openxmlformats.org/officeDocument/2006/relationships/image" Target="../media/image6.png" /><Relationship Id="rId7" Type="http://schemas.openxmlformats.org/officeDocument/2006/relationships/image" Target="../media/image3.png" /><Relationship Id="rId2" Type="http://schemas.openxmlformats.org/officeDocument/2006/relationships/notesSlide" Target="../notesSlides/notesSlide4.xml" /><Relationship Id="rId1" Type="http://schemas.openxmlformats.org/officeDocument/2006/relationships/slideLayout" Target="../slideLayouts/slideLayout1.xml" /><Relationship Id="rId6" Type="http://schemas.openxmlformats.org/officeDocument/2006/relationships/image" Target="../media/image9.png" /><Relationship Id="rId5" Type="http://schemas.openxmlformats.org/officeDocument/2006/relationships/image" Target="../media/image8.png" /><Relationship Id="rId4" Type="http://schemas.openxmlformats.org/officeDocument/2006/relationships/image" Target="../media/image7.png" /><Relationship Id="rId9" Type="http://schemas.openxmlformats.org/officeDocument/2006/relationships/image" Target="../media/image10.png" /></Relationships>
</file>

<file path=ppt/slides/_rels/slide5.xml.rels><?xml version="1.0" encoding="UTF-8" standalone="yes"?>
<Relationships xmlns="http://schemas.openxmlformats.org/package/2006/relationships"><Relationship Id="rId8" Type="http://schemas.openxmlformats.org/officeDocument/2006/relationships/image" Target="../media/image5.png" /><Relationship Id="rId3" Type="http://schemas.openxmlformats.org/officeDocument/2006/relationships/image" Target="../media/image11.png" /><Relationship Id="rId7" Type="http://schemas.openxmlformats.org/officeDocument/2006/relationships/image" Target="../media/image8.png" /><Relationship Id="rId2" Type="http://schemas.openxmlformats.org/officeDocument/2006/relationships/notesSlide" Target="../notesSlides/notesSlide5.xml" /><Relationship Id="rId1" Type="http://schemas.openxmlformats.org/officeDocument/2006/relationships/slideLayout" Target="../slideLayouts/slideLayout1.xml" /><Relationship Id="rId6" Type="http://schemas.openxmlformats.org/officeDocument/2006/relationships/image" Target="../media/image3.png" /><Relationship Id="rId11" Type="http://schemas.openxmlformats.org/officeDocument/2006/relationships/image" Target="../media/image14.png" /><Relationship Id="rId5" Type="http://schemas.openxmlformats.org/officeDocument/2006/relationships/image" Target="../media/image12.png" /><Relationship Id="rId10" Type="http://schemas.openxmlformats.org/officeDocument/2006/relationships/image" Target="../media/image13.png" /><Relationship Id="rId4" Type="http://schemas.openxmlformats.org/officeDocument/2006/relationships/image" Target="../media/image7.png" /><Relationship Id="rId9" Type="http://schemas.openxmlformats.org/officeDocument/2006/relationships/image" Target="../media/image4.png" /></Relationships>
</file>

<file path=ppt/slides/_rels/slide6.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7.xml" /><Relationship Id="rId1" Type="http://schemas.openxmlformats.org/officeDocument/2006/relationships/slideLayout" Target="../slideLayouts/slideLayout1.xml" /><Relationship Id="rId5" Type="http://schemas.openxmlformats.org/officeDocument/2006/relationships/image" Target="../media/image16.png" /><Relationship Id="rId4" Type="http://schemas.openxmlformats.org/officeDocument/2006/relationships/image" Target="../media/image12.png"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1F23"/>
        </a:solidFill>
        <a:effectLst/>
      </p:bgPr>
    </p:bg>
    <p:spTree>
      <p:nvGrpSpPr>
        <p:cNvPr id="1" name=""/>
        <p:cNvGrpSpPr/>
        <p:nvPr/>
      </p:nvGrpSpPr>
      <p:grpSpPr>
        <a:xfrm>
          <a:off x="0" y="0"/>
          <a:ext cx="0" cy="0"/>
          <a:chOff x="0" y="0"/>
          <a:chExt cx="0" cy="0"/>
        </a:xfrm>
      </p:grpSpPr>
      <p:sp>
        <p:nvSpPr>
          <p:cNvPr id="2" name="Shape 0"/>
          <p:cNvSpPr/>
          <p:nvPr/>
        </p:nvSpPr>
        <p:spPr>
          <a:xfrm>
            <a:off x="9052560" y="-2011680"/>
            <a:ext cx="5120640" cy="5120640"/>
          </a:xfrm>
          <a:prstGeom prst="ellipse">
            <a:avLst/>
          </a:prstGeom>
          <a:solidFill>
            <a:srgbClr val="012E33"/>
          </a:solidFill>
          <a:ln/>
        </p:spPr>
      </p:sp>
      <p:sp>
        <p:nvSpPr>
          <p:cNvPr id="3" name="Shape 1"/>
          <p:cNvSpPr/>
          <p:nvPr/>
        </p:nvSpPr>
        <p:spPr>
          <a:xfrm>
            <a:off x="-1645920" y="5120640"/>
            <a:ext cx="3840480" cy="3840480"/>
          </a:xfrm>
          <a:prstGeom prst="ellipse">
            <a:avLst/>
          </a:prstGeom>
          <a:solidFill>
            <a:srgbClr val="012E33"/>
          </a:solidFill>
          <a:ln/>
        </p:spPr>
      </p:sp>
      <p:sp>
        <p:nvSpPr>
          <p:cNvPr id="4" name="Text 2"/>
          <p:cNvSpPr/>
          <p:nvPr/>
        </p:nvSpPr>
        <p:spPr>
          <a:xfrm>
            <a:off x="822960" y="1600200"/>
            <a:ext cx="7315200" cy="365760"/>
          </a:xfrm>
          <a:prstGeom prst="rect">
            <a:avLst/>
          </a:prstGeom>
          <a:noFill/>
          <a:ln/>
        </p:spPr>
        <p:txBody>
          <a:bodyPr wrap="square" rtlCol="0" anchor="ctr"/>
          <a:lstStyle/>
          <a:p>
            <a:pPr marL="0" indent="0">
              <a:buNone/>
            </a:pPr>
            <a:r>
              <a:rPr lang="en-US" sz="1300" b="1" kern="0" spc="300" dirty="0">
                <a:solidFill>
                  <a:srgbClr val="02C39A"/>
                </a:solidFill>
                <a:latin typeface="Calibri" pitchFamily="34" charset="0"/>
                <a:ea typeface="Calibri" pitchFamily="34" charset="-122"/>
                <a:cs typeface="Calibri" pitchFamily="34" charset="-120"/>
              </a:rPr>
              <a:t>PRACTITIONER KEYNOTE</a:t>
            </a:r>
            <a:endParaRPr lang="en-US" sz="1300" dirty="0"/>
          </a:p>
        </p:txBody>
      </p:sp>
      <p:sp>
        <p:nvSpPr>
          <p:cNvPr id="5" name="Text 3"/>
          <p:cNvSpPr/>
          <p:nvPr/>
        </p:nvSpPr>
        <p:spPr>
          <a:xfrm>
            <a:off x="777240" y="2011680"/>
            <a:ext cx="9601200" cy="1188720"/>
          </a:xfrm>
          <a:prstGeom prst="rect">
            <a:avLst/>
          </a:prstGeom>
          <a:noFill/>
          <a:ln/>
        </p:spPr>
        <p:txBody>
          <a:bodyPr wrap="square" rtlCol="0" anchor="ctr"/>
          <a:lstStyle/>
          <a:p>
            <a:pPr marL="0" indent="0">
              <a:buNone/>
            </a:pPr>
            <a:r>
              <a:rPr lang="en-US" sz="5400" b="1" i="1" dirty="0">
                <a:solidFill>
                  <a:srgbClr val="FFFFFF"/>
                </a:solidFill>
                <a:latin typeface="Cambria" pitchFamily="34" charset="0"/>
                <a:ea typeface="Cambria" pitchFamily="34" charset="-122"/>
                <a:cs typeface="Cambria" pitchFamily="34" charset="-120"/>
              </a:rPr>
              <a:t>Beyond the FIR</a:t>
            </a:r>
            <a:endParaRPr lang="en-US" sz="5400" dirty="0"/>
          </a:p>
        </p:txBody>
      </p:sp>
      <p:sp>
        <p:nvSpPr>
          <p:cNvPr id="6" name="Text 4"/>
          <p:cNvSpPr/>
          <p:nvPr/>
        </p:nvSpPr>
        <p:spPr>
          <a:xfrm>
            <a:off x="822960" y="3200400"/>
            <a:ext cx="9601200" cy="548640"/>
          </a:xfrm>
          <a:prstGeom prst="rect">
            <a:avLst/>
          </a:prstGeom>
          <a:noFill/>
          <a:ln/>
        </p:spPr>
        <p:txBody>
          <a:bodyPr wrap="square" rtlCol="0" anchor="ctr"/>
          <a:lstStyle/>
          <a:p>
            <a:pPr marL="0" indent="0">
              <a:buNone/>
            </a:pPr>
            <a:r>
              <a:rPr lang="en-US" sz="2200" dirty="0">
                <a:solidFill>
                  <a:srgbClr val="CADCDA"/>
                </a:solidFill>
                <a:latin typeface="Cambria" pitchFamily="34" charset="0"/>
                <a:ea typeface="Cambria" pitchFamily="34" charset="-122"/>
                <a:cs typeface="Cambria" pitchFamily="34" charset="-120"/>
              </a:rPr>
              <a:t>Putting the Child at the Centre of POCSO Implementation</a:t>
            </a:r>
            <a:endParaRPr lang="en-US" sz="2200" dirty="0"/>
          </a:p>
        </p:txBody>
      </p:sp>
      <p:sp>
        <p:nvSpPr>
          <p:cNvPr id="7" name="Shape 5"/>
          <p:cNvSpPr/>
          <p:nvPr/>
        </p:nvSpPr>
        <p:spPr>
          <a:xfrm>
            <a:off x="822960" y="3886200"/>
            <a:ext cx="2377440" cy="0"/>
          </a:xfrm>
          <a:prstGeom prst="line">
            <a:avLst/>
          </a:prstGeom>
          <a:noFill/>
          <a:ln w="25400">
            <a:solidFill>
              <a:srgbClr val="02C39A"/>
            </a:solidFill>
            <a:prstDash val="solid"/>
          </a:ln>
        </p:spPr>
      </p:sp>
      <p:sp>
        <p:nvSpPr>
          <p:cNvPr id="8" name="Text 6"/>
          <p:cNvSpPr/>
          <p:nvPr/>
        </p:nvSpPr>
        <p:spPr>
          <a:xfrm>
            <a:off x="822960" y="4069080"/>
            <a:ext cx="8686800" cy="457200"/>
          </a:xfrm>
          <a:prstGeom prst="rect">
            <a:avLst/>
          </a:prstGeom>
          <a:noFill/>
          <a:ln/>
        </p:spPr>
        <p:txBody>
          <a:bodyPr wrap="square" rtlCol="0" anchor="ctr"/>
          <a:lstStyle/>
          <a:p>
            <a:pPr marL="0" indent="0">
              <a:buNone/>
            </a:pPr>
            <a:r>
              <a:rPr lang="en-US" sz="1450" i="1" dirty="0">
                <a:solidFill>
                  <a:srgbClr val="9FC9C9"/>
                </a:solidFill>
                <a:latin typeface="Calibri" pitchFamily="34" charset="0"/>
                <a:ea typeface="Calibri" pitchFamily="34" charset="-122"/>
                <a:cs typeface="Calibri" pitchFamily="34" charset="-120"/>
              </a:rPr>
              <a:t>From legal intervention to protection, rehabilitation and after-care</a:t>
            </a:r>
            <a:endParaRPr lang="en-US" sz="1450" dirty="0"/>
          </a:p>
        </p:txBody>
      </p:sp>
      <p:sp>
        <p:nvSpPr>
          <p:cNvPr id="9" name="Text 7"/>
          <p:cNvSpPr/>
          <p:nvPr/>
        </p:nvSpPr>
        <p:spPr>
          <a:xfrm>
            <a:off x="822960" y="5623560"/>
            <a:ext cx="5486400" cy="36576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Deeba Naseem</a:t>
            </a:r>
            <a:endParaRPr lang="en-US" sz="1700" dirty="0"/>
          </a:p>
        </p:txBody>
      </p:sp>
      <p:sp>
        <p:nvSpPr>
          <p:cNvPr id="10" name="Text 8"/>
          <p:cNvSpPr/>
          <p:nvPr/>
        </p:nvSpPr>
        <p:spPr>
          <a:xfrm>
            <a:off x="822960" y="5989320"/>
            <a:ext cx="6400800" cy="320040"/>
          </a:xfrm>
          <a:prstGeom prst="rect">
            <a:avLst/>
          </a:prstGeom>
          <a:noFill/>
          <a:ln/>
        </p:spPr>
        <p:txBody>
          <a:bodyPr wrap="square" rtlCol="0" anchor="ctr"/>
          <a:lstStyle/>
          <a:p>
            <a:pPr marL="0" indent="0">
              <a:buNone/>
            </a:pPr>
            <a:r>
              <a:rPr lang="en-US" sz="1250" dirty="0">
                <a:solidFill>
                  <a:srgbClr val="9FC9C9"/>
                </a:solidFill>
                <a:latin typeface="Calibri" pitchFamily="34" charset="0"/>
                <a:ea typeface="Calibri" pitchFamily="34" charset="-122"/>
                <a:cs typeface="Calibri" pitchFamily="34" charset="-120"/>
              </a:rPr>
              <a:t>Child Rights Practitioner  |  Chairperson, CWC Delhi</a:t>
            </a:r>
            <a:endParaRPr lang="en-US" sz="1250" dirty="0"/>
          </a:p>
        </p:txBody>
      </p:sp>
      <p:sp>
        <p:nvSpPr>
          <p:cNvPr id="11" name="Text 9"/>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12" name="Text 10"/>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1</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7315200" cy="548640"/>
          </a:xfrm>
          <a:prstGeom prst="rect">
            <a:avLst/>
          </a:prstGeom>
          <a:noFill/>
          <a:ln/>
        </p:spPr>
        <p:txBody>
          <a:bodyPr wrap="square" rtlCol="0" anchor="ctr"/>
          <a:lstStyle/>
          <a:p>
            <a:pPr marL="0" indent="0">
              <a:buNone/>
            </a:pPr>
            <a:r>
              <a:rPr lang="en-US" sz="3000" b="1" dirty="0">
                <a:solidFill>
                  <a:srgbClr val="13292B"/>
                </a:solidFill>
                <a:latin typeface="Cambria" pitchFamily="34" charset="0"/>
                <a:ea typeface="Cambria" pitchFamily="34" charset="-122"/>
                <a:cs typeface="Cambria" pitchFamily="34" charset="-120"/>
              </a:rPr>
              <a:t>Session Overview</a:t>
            </a:r>
            <a:endParaRPr lang="en-US" sz="3000" dirty="0"/>
          </a:p>
        </p:txBody>
      </p:sp>
      <p:sp>
        <p:nvSpPr>
          <p:cNvPr id="3" name="Text 1"/>
          <p:cNvSpPr/>
          <p:nvPr/>
        </p:nvSpPr>
        <p:spPr>
          <a:xfrm>
            <a:off x="640080" y="1024128"/>
            <a:ext cx="9601200" cy="365760"/>
          </a:xfrm>
          <a:prstGeom prst="rect">
            <a:avLst/>
          </a:prstGeom>
          <a:noFill/>
          <a:ln/>
        </p:spPr>
        <p:txBody>
          <a:bodyPr wrap="square" rtlCol="0" anchor="ctr"/>
          <a:lstStyle/>
          <a:p>
            <a:pPr marL="0" indent="0">
              <a:buNone/>
            </a:pPr>
            <a:r>
              <a:rPr lang="en-US" sz="1350" i="1" dirty="0">
                <a:solidFill>
                  <a:srgbClr val="5A6E70"/>
                </a:solidFill>
                <a:latin typeface="Calibri" pitchFamily="34" charset="0"/>
                <a:ea typeface="Calibri" pitchFamily="34" charset="-122"/>
                <a:cs typeface="Calibri" pitchFamily="34" charset="-120"/>
              </a:rPr>
              <a:t>Examining the practical implementation of child rights law through the CWC and JJ system</a:t>
            </a:r>
            <a:endParaRPr lang="en-US" sz="1350" dirty="0"/>
          </a:p>
        </p:txBody>
      </p:sp>
      <p:sp>
        <p:nvSpPr>
          <p:cNvPr id="4" name="Shape 2"/>
          <p:cNvSpPr/>
          <p:nvPr/>
        </p:nvSpPr>
        <p:spPr>
          <a:xfrm>
            <a:off x="640080" y="1691640"/>
            <a:ext cx="10881360" cy="768096"/>
          </a:xfrm>
          <a:prstGeom prst="roundRect">
            <a:avLst>
              <a:gd name="adj" fmla="val 10714"/>
            </a:avLst>
          </a:prstGeom>
          <a:solidFill>
            <a:srgbClr val="FFFFFF"/>
          </a:solidFill>
          <a:ln w="12700">
            <a:solidFill>
              <a:srgbClr val="DCE7E7"/>
            </a:solidFill>
            <a:prstDash val="solid"/>
          </a:ln>
          <a:effectLst>
            <a:outerShdw blurRad="76200" dist="25400" dir="5400000" algn="bl" rotWithShape="0">
              <a:srgbClr val="1B2B2B">
                <a:alpha val="12000"/>
              </a:srgbClr>
            </a:outerShdw>
          </a:effectLst>
        </p:spPr>
      </p:sp>
      <p:sp>
        <p:nvSpPr>
          <p:cNvPr id="5" name="Shape 3"/>
          <p:cNvSpPr/>
          <p:nvPr/>
        </p:nvSpPr>
        <p:spPr>
          <a:xfrm>
            <a:off x="950976" y="1792224"/>
            <a:ext cx="566928" cy="566928"/>
          </a:xfrm>
          <a:prstGeom prst="ellipse">
            <a:avLst/>
          </a:prstGeom>
          <a:solidFill>
            <a:srgbClr val="028090"/>
          </a:solidFill>
          <a:ln/>
        </p:spPr>
      </p:sp>
      <p:pic>
        <p:nvPicPr>
          <p:cNvPr id="6" name="Image 0" descr="/home/claude/cwc_ppt/icons/userfriends.png"/>
          <p:cNvPicPr>
            <a:picLocks noChangeAspect="1"/>
          </p:cNvPicPr>
          <p:nvPr/>
        </p:nvPicPr>
        <p:blipFill>
          <a:blip r:embed="rId3"/>
          <a:stretch>
            <a:fillRect/>
          </a:stretch>
        </p:blipFill>
        <p:spPr>
          <a:xfrm>
            <a:off x="1104047" y="1945295"/>
            <a:ext cx="260787" cy="260787"/>
          </a:xfrm>
          <a:prstGeom prst="rect">
            <a:avLst/>
          </a:prstGeom>
        </p:spPr>
      </p:pic>
      <p:sp>
        <p:nvSpPr>
          <p:cNvPr id="7" name="Text 4"/>
          <p:cNvSpPr/>
          <p:nvPr/>
        </p:nvSpPr>
        <p:spPr>
          <a:xfrm>
            <a:off x="1691640" y="1746504"/>
            <a:ext cx="3749040" cy="365760"/>
          </a:xfrm>
          <a:prstGeom prst="rect">
            <a:avLst/>
          </a:prstGeom>
          <a:noFill/>
          <a:ln/>
        </p:spPr>
        <p:txBody>
          <a:bodyPr wrap="square" rtlCol="0" anchor="ctr"/>
          <a:lstStyle/>
          <a:p>
            <a:pPr marL="0" indent="0">
              <a:buNone/>
            </a:pPr>
            <a:r>
              <a:rPr lang="en-US" sz="1500" b="1" dirty="0">
                <a:solidFill>
                  <a:srgbClr val="13292B"/>
                </a:solidFill>
                <a:latin typeface="Cambria" pitchFamily="34" charset="0"/>
                <a:ea typeface="Cambria" pitchFamily="34" charset="-122"/>
                <a:cs typeface="Cambria" pitchFamily="34" charset="-120"/>
              </a:rPr>
              <a:t>Multidisciplinary Approaches</a:t>
            </a:r>
            <a:endParaRPr lang="en-US" sz="1500" dirty="0"/>
          </a:p>
        </p:txBody>
      </p:sp>
      <p:sp>
        <p:nvSpPr>
          <p:cNvPr id="8" name="Text 5"/>
          <p:cNvSpPr/>
          <p:nvPr/>
        </p:nvSpPr>
        <p:spPr>
          <a:xfrm>
            <a:off x="1691640" y="2057400"/>
            <a:ext cx="9509760" cy="384048"/>
          </a:xfrm>
          <a:prstGeom prst="rect">
            <a:avLst/>
          </a:prstGeom>
          <a:noFill/>
          <a:ln/>
        </p:spPr>
        <p:txBody>
          <a:bodyPr wrap="square" rtlCol="0" anchor="ctr"/>
          <a:lstStyle/>
          <a:p>
            <a:pPr marL="0" indent="0">
              <a:lnSpc>
                <a:spcPct val="105000"/>
              </a:lnSpc>
              <a:buNone/>
            </a:pPr>
            <a:r>
              <a:rPr lang="en-US" sz="1150" dirty="0">
                <a:solidFill>
                  <a:srgbClr val="5A6E70"/>
                </a:solidFill>
                <a:latin typeface="Calibri" pitchFamily="34" charset="0"/>
                <a:ea typeface="Calibri" pitchFamily="34" charset="-122"/>
                <a:cs typeface="Calibri" pitchFamily="34" charset="-120"/>
              </a:rPr>
              <a:t>How law, medicine, psychology and social work converge in a single child-protection response.</a:t>
            </a:r>
            <a:endParaRPr lang="en-US" sz="1150" dirty="0"/>
          </a:p>
        </p:txBody>
      </p:sp>
      <p:sp>
        <p:nvSpPr>
          <p:cNvPr id="9" name="Shape 6"/>
          <p:cNvSpPr/>
          <p:nvPr/>
        </p:nvSpPr>
        <p:spPr>
          <a:xfrm>
            <a:off x="640080" y="2624328"/>
            <a:ext cx="10881360" cy="768096"/>
          </a:xfrm>
          <a:prstGeom prst="roundRect">
            <a:avLst>
              <a:gd name="adj" fmla="val 10714"/>
            </a:avLst>
          </a:prstGeom>
          <a:solidFill>
            <a:srgbClr val="FFFFFF"/>
          </a:solidFill>
          <a:ln w="12700">
            <a:solidFill>
              <a:srgbClr val="DCE7E7"/>
            </a:solidFill>
            <a:prstDash val="solid"/>
          </a:ln>
          <a:effectLst>
            <a:outerShdw blurRad="76200" dist="25400" dir="5400000" algn="bl" rotWithShape="0">
              <a:srgbClr val="1B2B2B">
                <a:alpha val="12000"/>
              </a:srgbClr>
            </a:outerShdw>
          </a:effectLst>
        </p:spPr>
      </p:sp>
      <p:sp>
        <p:nvSpPr>
          <p:cNvPr id="10" name="Shape 7"/>
          <p:cNvSpPr/>
          <p:nvPr/>
        </p:nvSpPr>
        <p:spPr>
          <a:xfrm>
            <a:off x="950976" y="2724912"/>
            <a:ext cx="566928" cy="566928"/>
          </a:xfrm>
          <a:prstGeom prst="ellipse">
            <a:avLst/>
          </a:prstGeom>
          <a:solidFill>
            <a:srgbClr val="028090"/>
          </a:solidFill>
          <a:ln/>
        </p:spPr>
      </p:sp>
      <p:pic>
        <p:nvPicPr>
          <p:cNvPr id="11" name="Image 1" descr="/home/claude/cwc_ppt/icons/route.png"/>
          <p:cNvPicPr>
            <a:picLocks noChangeAspect="1"/>
          </p:cNvPicPr>
          <p:nvPr/>
        </p:nvPicPr>
        <p:blipFill>
          <a:blip r:embed="rId4"/>
          <a:stretch>
            <a:fillRect/>
          </a:stretch>
        </p:blipFill>
        <p:spPr>
          <a:xfrm>
            <a:off x="1104047" y="2877983"/>
            <a:ext cx="260787" cy="260787"/>
          </a:xfrm>
          <a:prstGeom prst="rect">
            <a:avLst/>
          </a:prstGeom>
        </p:spPr>
      </p:pic>
      <p:sp>
        <p:nvSpPr>
          <p:cNvPr id="12" name="Text 8"/>
          <p:cNvSpPr/>
          <p:nvPr/>
        </p:nvSpPr>
        <p:spPr>
          <a:xfrm>
            <a:off x="1691640" y="2679192"/>
            <a:ext cx="3749040" cy="365760"/>
          </a:xfrm>
          <a:prstGeom prst="rect">
            <a:avLst/>
          </a:prstGeom>
          <a:noFill/>
          <a:ln/>
        </p:spPr>
        <p:txBody>
          <a:bodyPr wrap="square" rtlCol="0" anchor="ctr"/>
          <a:lstStyle/>
          <a:p>
            <a:pPr marL="0" indent="0">
              <a:buNone/>
            </a:pPr>
            <a:r>
              <a:rPr lang="en-US" sz="1500" b="1" dirty="0">
                <a:solidFill>
                  <a:srgbClr val="13292B"/>
                </a:solidFill>
                <a:latin typeface="Cambria" pitchFamily="34" charset="0"/>
                <a:ea typeface="Cambria" pitchFamily="34" charset="-122"/>
                <a:cs typeface="Cambria" pitchFamily="34" charset="-120"/>
              </a:rPr>
              <a:t>Challenges in Practice</a:t>
            </a:r>
            <a:endParaRPr lang="en-US" sz="1500" dirty="0"/>
          </a:p>
        </p:txBody>
      </p:sp>
      <p:sp>
        <p:nvSpPr>
          <p:cNvPr id="13" name="Text 9"/>
          <p:cNvSpPr/>
          <p:nvPr/>
        </p:nvSpPr>
        <p:spPr>
          <a:xfrm>
            <a:off x="1691640" y="2990088"/>
            <a:ext cx="9509760" cy="384048"/>
          </a:xfrm>
          <a:prstGeom prst="rect">
            <a:avLst/>
          </a:prstGeom>
          <a:noFill/>
          <a:ln/>
        </p:spPr>
        <p:txBody>
          <a:bodyPr wrap="square" rtlCol="0" anchor="ctr"/>
          <a:lstStyle/>
          <a:p>
            <a:pPr marL="0" indent="0">
              <a:lnSpc>
                <a:spcPct val="105000"/>
              </a:lnSpc>
              <a:buNone/>
            </a:pPr>
            <a:r>
              <a:rPr lang="en-US" sz="1150" dirty="0">
                <a:solidFill>
                  <a:srgbClr val="5A6E70"/>
                </a:solidFill>
                <a:latin typeface="Calibri" pitchFamily="34" charset="0"/>
                <a:ea typeface="Calibri" pitchFamily="34" charset="-122"/>
                <a:cs typeface="Calibri" pitchFamily="34" charset="-120"/>
              </a:rPr>
              <a:t>Gaps between statutory design and day-to-day implementation on the ground.</a:t>
            </a:r>
            <a:endParaRPr lang="en-US" sz="1150" dirty="0"/>
          </a:p>
        </p:txBody>
      </p:sp>
      <p:sp>
        <p:nvSpPr>
          <p:cNvPr id="14" name="Shape 10"/>
          <p:cNvSpPr/>
          <p:nvPr/>
        </p:nvSpPr>
        <p:spPr>
          <a:xfrm>
            <a:off x="640080" y="3557016"/>
            <a:ext cx="10881360" cy="768096"/>
          </a:xfrm>
          <a:prstGeom prst="roundRect">
            <a:avLst>
              <a:gd name="adj" fmla="val 10714"/>
            </a:avLst>
          </a:prstGeom>
          <a:solidFill>
            <a:srgbClr val="FFFFFF"/>
          </a:solidFill>
          <a:ln w="12700">
            <a:solidFill>
              <a:srgbClr val="DCE7E7"/>
            </a:solidFill>
            <a:prstDash val="solid"/>
          </a:ln>
          <a:effectLst>
            <a:outerShdw blurRad="76200" dist="25400" dir="5400000" algn="bl" rotWithShape="0">
              <a:srgbClr val="1B2B2B">
                <a:alpha val="12000"/>
              </a:srgbClr>
            </a:outerShdw>
          </a:effectLst>
        </p:spPr>
      </p:sp>
      <p:sp>
        <p:nvSpPr>
          <p:cNvPr id="15" name="Shape 11"/>
          <p:cNvSpPr/>
          <p:nvPr/>
        </p:nvSpPr>
        <p:spPr>
          <a:xfrm>
            <a:off x="950976" y="3657600"/>
            <a:ext cx="566928" cy="566928"/>
          </a:xfrm>
          <a:prstGeom prst="ellipse">
            <a:avLst/>
          </a:prstGeom>
          <a:solidFill>
            <a:srgbClr val="028090"/>
          </a:solidFill>
          <a:ln/>
        </p:spPr>
      </p:sp>
      <p:pic>
        <p:nvPicPr>
          <p:cNvPr id="16" name="Image 2" descr="/home/claude/cwc_ppt/icons/hands.png"/>
          <p:cNvPicPr>
            <a:picLocks noChangeAspect="1"/>
          </p:cNvPicPr>
          <p:nvPr/>
        </p:nvPicPr>
        <p:blipFill>
          <a:blip r:embed="rId5"/>
          <a:stretch>
            <a:fillRect/>
          </a:stretch>
        </p:blipFill>
        <p:spPr>
          <a:xfrm>
            <a:off x="1104047" y="3810671"/>
            <a:ext cx="260787" cy="260787"/>
          </a:xfrm>
          <a:prstGeom prst="rect">
            <a:avLst/>
          </a:prstGeom>
        </p:spPr>
      </p:pic>
      <p:sp>
        <p:nvSpPr>
          <p:cNvPr id="17" name="Text 12"/>
          <p:cNvSpPr/>
          <p:nvPr/>
        </p:nvSpPr>
        <p:spPr>
          <a:xfrm>
            <a:off x="1691640" y="3611880"/>
            <a:ext cx="3749040" cy="365760"/>
          </a:xfrm>
          <a:prstGeom prst="rect">
            <a:avLst/>
          </a:prstGeom>
          <a:noFill/>
          <a:ln/>
        </p:spPr>
        <p:txBody>
          <a:bodyPr wrap="square" rtlCol="0" anchor="ctr"/>
          <a:lstStyle/>
          <a:p>
            <a:pPr marL="0" indent="0">
              <a:buNone/>
            </a:pPr>
            <a:r>
              <a:rPr lang="en-US" sz="1500" b="1" dirty="0">
                <a:solidFill>
                  <a:srgbClr val="13292B"/>
                </a:solidFill>
                <a:latin typeface="Cambria" pitchFamily="34" charset="0"/>
                <a:ea typeface="Cambria" pitchFamily="34" charset="-122"/>
                <a:cs typeface="Cambria" pitchFamily="34" charset="-120"/>
              </a:rPr>
              <a:t>Inter-Agency Coordination</a:t>
            </a:r>
            <a:endParaRPr lang="en-US" sz="1500" dirty="0"/>
          </a:p>
        </p:txBody>
      </p:sp>
      <p:sp>
        <p:nvSpPr>
          <p:cNvPr id="18" name="Text 13"/>
          <p:cNvSpPr/>
          <p:nvPr/>
        </p:nvSpPr>
        <p:spPr>
          <a:xfrm>
            <a:off x="1691640" y="3922776"/>
            <a:ext cx="9509760" cy="384048"/>
          </a:xfrm>
          <a:prstGeom prst="rect">
            <a:avLst/>
          </a:prstGeom>
          <a:noFill/>
          <a:ln/>
        </p:spPr>
        <p:txBody>
          <a:bodyPr wrap="square" rtlCol="0" anchor="ctr"/>
          <a:lstStyle/>
          <a:p>
            <a:pPr marL="0" indent="0">
              <a:lnSpc>
                <a:spcPct val="105000"/>
              </a:lnSpc>
              <a:buNone/>
            </a:pPr>
            <a:r>
              <a:rPr lang="en-US" sz="1150" dirty="0">
                <a:solidFill>
                  <a:srgbClr val="5A6E70"/>
                </a:solidFill>
                <a:latin typeface="Calibri" pitchFamily="34" charset="0"/>
                <a:ea typeface="Calibri" pitchFamily="34" charset="-122"/>
                <a:cs typeface="Calibri" pitchFamily="34" charset="-120"/>
              </a:rPr>
              <a:t>Police/SJPU, CWC, DCPU, JJB, courts, hospitals and CCIs acting as one system.</a:t>
            </a:r>
            <a:endParaRPr lang="en-US" sz="1150" dirty="0"/>
          </a:p>
        </p:txBody>
      </p:sp>
      <p:sp>
        <p:nvSpPr>
          <p:cNvPr id="19" name="Shape 14"/>
          <p:cNvSpPr/>
          <p:nvPr/>
        </p:nvSpPr>
        <p:spPr>
          <a:xfrm>
            <a:off x="640080" y="4489704"/>
            <a:ext cx="10881360" cy="768096"/>
          </a:xfrm>
          <a:prstGeom prst="roundRect">
            <a:avLst>
              <a:gd name="adj" fmla="val 10714"/>
            </a:avLst>
          </a:prstGeom>
          <a:solidFill>
            <a:srgbClr val="FFFFFF"/>
          </a:solidFill>
          <a:ln w="12700">
            <a:solidFill>
              <a:srgbClr val="DCE7E7"/>
            </a:solidFill>
            <a:prstDash val="solid"/>
          </a:ln>
          <a:effectLst>
            <a:outerShdw blurRad="76200" dist="25400" dir="5400000" algn="bl" rotWithShape="0">
              <a:srgbClr val="1B2B2B">
                <a:alpha val="12000"/>
              </a:srgbClr>
            </a:outerShdw>
          </a:effectLst>
        </p:spPr>
      </p:sp>
      <p:sp>
        <p:nvSpPr>
          <p:cNvPr id="20" name="Shape 15"/>
          <p:cNvSpPr/>
          <p:nvPr/>
        </p:nvSpPr>
        <p:spPr>
          <a:xfrm>
            <a:off x="950976" y="4590288"/>
            <a:ext cx="566928" cy="566928"/>
          </a:xfrm>
          <a:prstGeom prst="ellipse">
            <a:avLst/>
          </a:prstGeom>
          <a:solidFill>
            <a:srgbClr val="028090"/>
          </a:solidFill>
          <a:ln/>
        </p:spPr>
      </p:sp>
      <p:pic>
        <p:nvPicPr>
          <p:cNvPr id="21" name="Image 3" descr="/home/claude/cwc_ppt/icons/brain.png"/>
          <p:cNvPicPr>
            <a:picLocks noChangeAspect="1"/>
          </p:cNvPicPr>
          <p:nvPr/>
        </p:nvPicPr>
        <p:blipFill>
          <a:blip r:embed="rId6"/>
          <a:stretch>
            <a:fillRect/>
          </a:stretch>
        </p:blipFill>
        <p:spPr>
          <a:xfrm>
            <a:off x="1104047" y="4743359"/>
            <a:ext cx="260787" cy="260787"/>
          </a:xfrm>
          <a:prstGeom prst="rect">
            <a:avLst/>
          </a:prstGeom>
        </p:spPr>
      </p:pic>
      <p:sp>
        <p:nvSpPr>
          <p:cNvPr id="22" name="Text 16"/>
          <p:cNvSpPr/>
          <p:nvPr/>
        </p:nvSpPr>
        <p:spPr>
          <a:xfrm>
            <a:off x="1691640" y="4544568"/>
            <a:ext cx="3749040" cy="365760"/>
          </a:xfrm>
          <a:prstGeom prst="rect">
            <a:avLst/>
          </a:prstGeom>
          <a:noFill/>
          <a:ln/>
        </p:spPr>
        <p:txBody>
          <a:bodyPr wrap="square" rtlCol="0" anchor="ctr"/>
          <a:lstStyle/>
          <a:p>
            <a:pPr marL="0" indent="0">
              <a:buNone/>
            </a:pPr>
            <a:r>
              <a:rPr lang="en-US" sz="1500" b="1" dirty="0">
                <a:solidFill>
                  <a:srgbClr val="13292B"/>
                </a:solidFill>
                <a:latin typeface="Cambria" pitchFamily="34" charset="0"/>
                <a:ea typeface="Cambria" pitchFamily="34" charset="-122"/>
                <a:cs typeface="Cambria" pitchFamily="34" charset="-120"/>
              </a:rPr>
              <a:t>Trauma-Informed Decision-Making</a:t>
            </a:r>
            <a:endParaRPr lang="en-US" sz="1500" dirty="0"/>
          </a:p>
        </p:txBody>
      </p:sp>
      <p:sp>
        <p:nvSpPr>
          <p:cNvPr id="23" name="Text 17"/>
          <p:cNvSpPr/>
          <p:nvPr/>
        </p:nvSpPr>
        <p:spPr>
          <a:xfrm>
            <a:off x="1691640" y="4855464"/>
            <a:ext cx="9509760" cy="384048"/>
          </a:xfrm>
          <a:prstGeom prst="rect">
            <a:avLst/>
          </a:prstGeom>
          <a:noFill/>
          <a:ln/>
        </p:spPr>
        <p:txBody>
          <a:bodyPr wrap="square" rtlCol="0" anchor="ctr"/>
          <a:lstStyle/>
          <a:p>
            <a:pPr marL="0" indent="0">
              <a:lnSpc>
                <a:spcPct val="105000"/>
              </a:lnSpc>
              <a:buNone/>
            </a:pPr>
            <a:r>
              <a:rPr lang="en-US" sz="1150" dirty="0">
                <a:solidFill>
                  <a:srgbClr val="5A6E70"/>
                </a:solidFill>
                <a:latin typeface="Calibri" pitchFamily="34" charset="0"/>
                <a:ea typeface="Calibri" pitchFamily="34" charset="-122"/>
                <a:cs typeface="Calibri" pitchFamily="34" charset="-120"/>
              </a:rPr>
              <a:t>Centring the child's safety, dignity and psychological recovery in every order.</a:t>
            </a:r>
            <a:endParaRPr lang="en-US" sz="1150" dirty="0"/>
          </a:p>
        </p:txBody>
      </p:sp>
      <p:sp>
        <p:nvSpPr>
          <p:cNvPr id="24" name="Shape 18"/>
          <p:cNvSpPr/>
          <p:nvPr/>
        </p:nvSpPr>
        <p:spPr>
          <a:xfrm>
            <a:off x="640080" y="5422392"/>
            <a:ext cx="10881360" cy="768096"/>
          </a:xfrm>
          <a:prstGeom prst="roundRect">
            <a:avLst>
              <a:gd name="adj" fmla="val 10714"/>
            </a:avLst>
          </a:prstGeom>
          <a:solidFill>
            <a:srgbClr val="FFFFFF"/>
          </a:solidFill>
          <a:ln w="12700">
            <a:solidFill>
              <a:srgbClr val="DCE7E7"/>
            </a:solidFill>
            <a:prstDash val="solid"/>
          </a:ln>
          <a:effectLst>
            <a:outerShdw blurRad="76200" dist="25400" dir="5400000" algn="bl" rotWithShape="0">
              <a:srgbClr val="1B2B2B">
                <a:alpha val="12000"/>
              </a:srgbClr>
            </a:outerShdw>
          </a:effectLst>
        </p:spPr>
      </p:sp>
      <p:sp>
        <p:nvSpPr>
          <p:cNvPr id="25" name="Shape 19"/>
          <p:cNvSpPr/>
          <p:nvPr/>
        </p:nvSpPr>
        <p:spPr>
          <a:xfrm>
            <a:off x="950976" y="5522976"/>
            <a:ext cx="566928" cy="566928"/>
          </a:xfrm>
          <a:prstGeom prst="ellipse">
            <a:avLst/>
          </a:prstGeom>
          <a:solidFill>
            <a:srgbClr val="028090"/>
          </a:solidFill>
          <a:ln/>
        </p:spPr>
      </p:sp>
      <p:pic>
        <p:nvPicPr>
          <p:cNvPr id="26" name="Image 4" descr="/home/claude/cwc_ppt/icons/gavel.png"/>
          <p:cNvPicPr>
            <a:picLocks noChangeAspect="1"/>
          </p:cNvPicPr>
          <p:nvPr/>
        </p:nvPicPr>
        <p:blipFill>
          <a:blip r:embed="rId7"/>
          <a:stretch>
            <a:fillRect/>
          </a:stretch>
        </p:blipFill>
        <p:spPr>
          <a:xfrm>
            <a:off x="1104047" y="5676047"/>
            <a:ext cx="260787" cy="260787"/>
          </a:xfrm>
          <a:prstGeom prst="rect">
            <a:avLst/>
          </a:prstGeom>
        </p:spPr>
      </p:pic>
      <p:sp>
        <p:nvSpPr>
          <p:cNvPr id="27" name="Text 20"/>
          <p:cNvSpPr/>
          <p:nvPr/>
        </p:nvSpPr>
        <p:spPr>
          <a:xfrm>
            <a:off x="1691640" y="5477256"/>
            <a:ext cx="3749040" cy="365760"/>
          </a:xfrm>
          <a:prstGeom prst="rect">
            <a:avLst/>
          </a:prstGeom>
          <a:noFill/>
          <a:ln/>
        </p:spPr>
        <p:txBody>
          <a:bodyPr wrap="square" rtlCol="0" anchor="ctr"/>
          <a:lstStyle/>
          <a:p>
            <a:pPr marL="0" indent="0">
              <a:buNone/>
            </a:pPr>
            <a:r>
              <a:rPr lang="en-US" sz="1500" b="1" dirty="0">
                <a:solidFill>
                  <a:srgbClr val="13292B"/>
                </a:solidFill>
                <a:latin typeface="Cambria" pitchFamily="34" charset="0"/>
                <a:ea typeface="Cambria" pitchFamily="34" charset="-122"/>
                <a:cs typeface="Cambria" pitchFamily="34" charset="-120"/>
              </a:rPr>
              <a:t>Strengthening Advocacy</a:t>
            </a:r>
            <a:endParaRPr lang="en-US" sz="1500" dirty="0"/>
          </a:p>
        </p:txBody>
      </p:sp>
      <p:sp>
        <p:nvSpPr>
          <p:cNvPr id="28" name="Text 21"/>
          <p:cNvSpPr/>
          <p:nvPr/>
        </p:nvSpPr>
        <p:spPr>
          <a:xfrm>
            <a:off x="1691640" y="5788152"/>
            <a:ext cx="9509760" cy="384048"/>
          </a:xfrm>
          <a:prstGeom prst="rect">
            <a:avLst/>
          </a:prstGeom>
          <a:noFill/>
          <a:ln/>
        </p:spPr>
        <p:txBody>
          <a:bodyPr wrap="square" rtlCol="0" anchor="ctr"/>
          <a:lstStyle/>
          <a:p>
            <a:pPr marL="0" indent="0">
              <a:lnSpc>
                <a:spcPct val="105000"/>
              </a:lnSpc>
              <a:buNone/>
            </a:pPr>
            <a:r>
              <a:rPr lang="en-US" sz="1150" dirty="0">
                <a:solidFill>
                  <a:srgbClr val="5A6E70"/>
                </a:solidFill>
                <a:latin typeface="Calibri" pitchFamily="34" charset="0"/>
                <a:ea typeface="Calibri" pitchFamily="34" charset="-122"/>
                <a:cs typeface="Calibri" pitchFamily="34" charset="-120"/>
              </a:rPr>
              <a:t>Practical strategies to advance the rights of vulnerable children within the legal framework.</a:t>
            </a:r>
            <a:endParaRPr lang="en-US" sz="1150" dirty="0"/>
          </a:p>
        </p:txBody>
      </p:sp>
      <p:sp>
        <p:nvSpPr>
          <p:cNvPr id="29" name="Text 22"/>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5A6E70"/>
                </a:solidFill>
                <a:latin typeface="Calibri" pitchFamily="34" charset="0"/>
                <a:ea typeface="Calibri" pitchFamily="34" charset="-122"/>
                <a:cs typeface="Calibri" pitchFamily="34" charset="-120"/>
              </a:rPr>
              <a:t>Session Overview</a:t>
            </a:r>
            <a:endParaRPr lang="en-US" sz="950" dirty="0"/>
          </a:p>
        </p:txBody>
      </p:sp>
      <p:sp>
        <p:nvSpPr>
          <p:cNvPr id="30" name="Text 23"/>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5A6E70"/>
                </a:solidFill>
                <a:latin typeface="Calibri" pitchFamily="34" charset="0"/>
                <a:ea typeface="Calibri" pitchFamily="34" charset="-122"/>
                <a:cs typeface="Calibri"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2" name="Shape 0"/>
          <p:cNvSpPr/>
          <p:nvPr/>
        </p:nvSpPr>
        <p:spPr>
          <a:xfrm>
            <a:off x="8961120" y="3840480"/>
            <a:ext cx="5029200" cy="5029200"/>
          </a:xfrm>
          <a:prstGeom prst="ellipse">
            <a:avLst/>
          </a:prstGeom>
          <a:solidFill>
            <a:srgbClr val="012E33"/>
          </a:solidFill>
          <a:ln/>
        </p:spPr>
      </p:sp>
      <p:sp>
        <p:nvSpPr>
          <p:cNvPr id="3" name="Text 1"/>
          <p:cNvSpPr/>
          <p:nvPr/>
        </p:nvSpPr>
        <p:spPr>
          <a:xfrm>
            <a:off x="822960" y="777240"/>
            <a:ext cx="7315200" cy="457200"/>
          </a:xfrm>
          <a:prstGeom prst="rect">
            <a:avLst/>
          </a:prstGeom>
          <a:noFill/>
          <a:ln/>
        </p:spPr>
        <p:txBody>
          <a:bodyPr wrap="square" rtlCol="0" anchor="ctr"/>
          <a:lstStyle/>
          <a:p>
            <a:pPr marL="0" indent="0">
              <a:buNone/>
            </a:pPr>
            <a:r>
              <a:rPr lang="en-US" sz="1300" b="1" kern="0" spc="200" dirty="0">
                <a:solidFill>
                  <a:srgbClr val="02C39A"/>
                </a:solidFill>
                <a:latin typeface="Calibri" pitchFamily="34" charset="0"/>
                <a:ea typeface="Calibri" pitchFamily="34" charset="-122"/>
                <a:cs typeface="Calibri" pitchFamily="34" charset="-120"/>
              </a:rPr>
              <a:t>Guiding Principle</a:t>
            </a:r>
            <a:endParaRPr lang="en-US" sz="1300" dirty="0"/>
          </a:p>
        </p:txBody>
      </p:sp>
      <p:sp>
        <p:nvSpPr>
          <p:cNvPr id="4" name="Text 2"/>
          <p:cNvSpPr/>
          <p:nvPr/>
        </p:nvSpPr>
        <p:spPr>
          <a:xfrm>
            <a:off x="822960" y="1188720"/>
            <a:ext cx="9875520" cy="1371600"/>
          </a:xfrm>
          <a:prstGeom prst="rect">
            <a:avLst/>
          </a:prstGeom>
          <a:noFill/>
          <a:ln/>
        </p:spPr>
        <p:txBody>
          <a:bodyPr wrap="square" rtlCol="0" anchor="ctr"/>
          <a:lstStyle/>
          <a:p>
            <a:pPr marL="0" indent="0">
              <a:lnSpc>
                <a:spcPct val="120000"/>
              </a:lnSpc>
              <a:buNone/>
            </a:pPr>
            <a:r>
              <a:rPr lang="en-US" sz="2400" b="1" i="1" dirty="0">
                <a:solidFill>
                  <a:srgbClr val="FFFFFF"/>
                </a:solidFill>
                <a:latin typeface="Cambria" pitchFamily="34" charset="0"/>
                <a:ea typeface="Cambria" pitchFamily="34" charset="-122"/>
                <a:cs typeface="Cambria" pitchFamily="34" charset="-120"/>
              </a:rPr>
              <a:t>“Not merely an authority before which a child is produced — a child protection mechanism.”</a:t>
            </a:r>
            <a:endParaRPr lang="en-US" sz="2400" dirty="0"/>
          </a:p>
        </p:txBody>
      </p:sp>
      <p:sp>
        <p:nvSpPr>
          <p:cNvPr id="5" name="Shape 3"/>
          <p:cNvSpPr/>
          <p:nvPr/>
        </p:nvSpPr>
        <p:spPr>
          <a:xfrm>
            <a:off x="822960" y="3026664"/>
            <a:ext cx="256032" cy="256032"/>
          </a:xfrm>
          <a:prstGeom prst="ellipse">
            <a:avLst/>
          </a:prstGeom>
          <a:solidFill>
            <a:srgbClr val="02C39A"/>
          </a:solidFill>
          <a:ln/>
        </p:spPr>
      </p:sp>
      <p:sp>
        <p:nvSpPr>
          <p:cNvPr id="6" name="Text 4"/>
          <p:cNvSpPr/>
          <p:nvPr/>
        </p:nvSpPr>
        <p:spPr>
          <a:xfrm>
            <a:off x="1188720" y="2971800"/>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Is safe</a:t>
            </a:r>
            <a:endParaRPr lang="en-US" sz="1150" dirty="0"/>
          </a:p>
        </p:txBody>
      </p:sp>
      <p:sp>
        <p:nvSpPr>
          <p:cNvPr id="7" name="Shape 5"/>
          <p:cNvSpPr/>
          <p:nvPr/>
        </p:nvSpPr>
        <p:spPr>
          <a:xfrm>
            <a:off x="4480560" y="3026664"/>
            <a:ext cx="256032" cy="256032"/>
          </a:xfrm>
          <a:prstGeom prst="ellipse">
            <a:avLst/>
          </a:prstGeom>
          <a:solidFill>
            <a:srgbClr val="02C39A"/>
          </a:solidFill>
          <a:ln/>
        </p:spPr>
      </p:sp>
      <p:sp>
        <p:nvSpPr>
          <p:cNvPr id="8" name="Text 6"/>
          <p:cNvSpPr/>
          <p:nvPr/>
        </p:nvSpPr>
        <p:spPr>
          <a:xfrm>
            <a:off x="4846320" y="2971800"/>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Receives timely medical care</a:t>
            </a:r>
            <a:endParaRPr lang="en-US" sz="1150" dirty="0"/>
          </a:p>
        </p:txBody>
      </p:sp>
      <p:sp>
        <p:nvSpPr>
          <p:cNvPr id="9" name="Shape 7"/>
          <p:cNvSpPr/>
          <p:nvPr/>
        </p:nvSpPr>
        <p:spPr>
          <a:xfrm>
            <a:off x="8138160" y="3026664"/>
            <a:ext cx="256032" cy="256032"/>
          </a:xfrm>
          <a:prstGeom prst="ellipse">
            <a:avLst/>
          </a:prstGeom>
          <a:solidFill>
            <a:srgbClr val="02C39A"/>
          </a:solidFill>
          <a:ln/>
        </p:spPr>
      </p:sp>
      <p:sp>
        <p:nvSpPr>
          <p:cNvPr id="10" name="Text 8"/>
          <p:cNvSpPr/>
          <p:nvPr/>
        </p:nvSpPr>
        <p:spPr>
          <a:xfrm>
            <a:off x="8503920" y="2971800"/>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Receives trauma &amp; psychological support</a:t>
            </a:r>
            <a:endParaRPr lang="en-US" sz="1150" dirty="0"/>
          </a:p>
        </p:txBody>
      </p:sp>
      <p:sp>
        <p:nvSpPr>
          <p:cNvPr id="11" name="Shape 9"/>
          <p:cNvSpPr/>
          <p:nvPr/>
        </p:nvSpPr>
        <p:spPr>
          <a:xfrm>
            <a:off x="822960" y="3593592"/>
            <a:ext cx="256032" cy="256032"/>
          </a:xfrm>
          <a:prstGeom prst="ellipse">
            <a:avLst/>
          </a:prstGeom>
          <a:solidFill>
            <a:srgbClr val="02C39A"/>
          </a:solidFill>
          <a:ln/>
        </p:spPr>
      </p:sp>
      <p:sp>
        <p:nvSpPr>
          <p:cNvPr id="12" name="Text 10"/>
          <p:cNvSpPr/>
          <p:nvPr/>
        </p:nvSpPr>
        <p:spPr>
          <a:xfrm>
            <a:off x="1188720" y="3538728"/>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Has a Support Person where required</a:t>
            </a:r>
            <a:endParaRPr lang="en-US" sz="1150" dirty="0"/>
          </a:p>
        </p:txBody>
      </p:sp>
      <p:sp>
        <p:nvSpPr>
          <p:cNvPr id="13" name="Shape 11"/>
          <p:cNvSpPr/>
          <p:nvPr/>
        </p:nvSpPr>
        <p:spPr>
          <a:xfrm>
            <a:off x="4480560" y="3593592"/>
            <a:ext cx="256032" cy="256032"/>
          </a:xfrm>
          <a:prstGeom prst="ellipse">
            <a:avLst/>
          </a:prstGeom>
          <a:solidFill>
            <a:srgbClr val="02C39A"/>
          </a:solidFill>
          <a:ln/>
        </p:spPr>
      </p:sp>
      <p:sp>
        <p:nvSpPr>
          <p:cNvPr id="14" name="Text 12"/>
          <p:cNvSpPr/>
          <p:nvPr/>
        </p:nvSpPr>
        <p:spPr>
          <a:xfrm>
            <a:off x="4846320" y="3538728"/>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Is protected from the accused</a:t>
            </a:r>
            <a:endParaRPr lang="en-US" sz="1150" dirty="0"/>
          </a:p>
        </p:txBody>
      </p:sp>
      <p:sp>
        <p:nvSpPr>
          <p:cNvPr id="15" name="Shape 13"/>
          <p:cNvSpPr/>
          <p:nvPr/>
        </p:nvSpPr>
        <p:spPr>
          <a:xfrm>
            <a:off x="8138160" y="3593592"/>
            <a:ext cx="256032" cy="256032"/>
          </a:xfrm>
          <a:prstGeom prst="ellipse">
            <a:avLst/>
          </a:prstGeom>
          <a:solidFill>
            <a:srgbClr val="02C39A"/>
          </a:solidFill>
          <a:ln/>
        </p:spPr>
      </p:sp>
      <p:sp>
        <p:nvSpPr>
          <p:cNvPr id="16" name="Text 14"/>
          <p:cNvSpPr/>
          <p:nvPr/>
        </p:nvSpPr>
        <p:spPr>
          <a:xfrm>
            <a:off x="8503920" y="3538728"/>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Continues education</a:t>
            </a:r>
            <a:endParaRPr lang="en-US" sz="1150" dirty="0"/>
          </a:p>
        </p:txBody>
      </p:sp>
      <p:sp>
        <p:nvSpPr>
          <p:cNvPr id="17" name="Shape 15"/>
          <p:cNvSpPr/>
          <p:nvPr/>
        </p:nvSpPr>
        <p:spPr>
          <a:xfrm>
            <a:off x="822960" y="4160520"/>
            <a:ext cx="256032" cy="256032"/>
          </a:xfrm>
          <a:prstGeom prst="ellipse">
            <a:avLst/>
          </a:prstGeom>
          <a:solidFill>
            <a:srgbClr val="02C39A"/>
          </a:solidFill>
          <a:ln/>
        </p:spPr>
      </p:sp>
      <p:sp>
        <p:nvSpPr>
          <p:cNvPr id="18" name="Text 16"/>
          <p:cNvSpPr/>
          <p:nvPr/>
        </p:nvSpPr>
        <p:spPr>
          <a:xfrm>
            <a:off x="1188720" y="4105656"/>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Receives legal aid and assistance</a:t>
            </a:r>
            <a:endParaRPr lang="en-US" sz="1150" dirty="0"/>
          </a:p>
        </p:txBody>
      </p:sp>
      <p:sp>
        <p:nvSpPr>
          <p:cNvPr id="19" name="Shape 17"/>
          <p:cNvSpPr/>
          <p:nvPr/>
        </p:nvSpPr>
        <p:spPr>
          <a:xfrm>
            <a:off x="4480560" y="4160520"/>
            <a:ext cx="256032" cy="256032"/>
          </a:xfrm>
          <a:prstGeom prst="ellipse">
            <a:avLst/>
          </a:prstGeom>
          <a:solidFill>
            <a:srgbClr val="02C39A"/>
          </a:solidFill>
          <a:ln/>
        </p:spPr>
      </p:sp>
      <p:sp>
        <p:nvSpPr>
          <p:cNvPr id="20" name="Text 18"/>
          <p:cNvSpPr/>
          <p:nvPr/>
        </p:nvSpPr>
        <p:spPr>
          <a:xfrm>
            <a:off x="4846320" y="4105656"/>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Receives rehabilitation &amp; restoration</a:t>
            </a:r>
            <a:endParaRPr lang="en-US" sz="1150" dirty="0"/>
          </a:p>
        </p:txBody>
      </p:sp>
      <p:sp>
        <p:nvSpPr>
          <p:cNvPr id="21" name="Shape 19"/>
          <p:cNvSpPr/>
          <p:nvPr/>
        </p:nvSpPr>
        <p:spPr>
          <a:xfrm>
            <a:off x="8138160" y="4160520"/>
            <a:ext cx="256032" cy="256032"/>
          </a:xfrm>
          <a:prstGeom prst="ellipse">
            <a:avLst/>
          </a:prstGeom>
          <a:solidFill>
            <a:srgbClr val="02C39A"/>
          </a:solidFill>
          <a:ln/>
        </p:spPr>
      </p:sp>
      <p:sp>
        <p:nvSpPr>
          <p:cNvPr id="22" name="Text 20"/>
          <p:cNvSpPr/>
          <p:nvPr/>
        </p:nvSpPr>
        <p:spPr>
          <a:xfrm>
            <a:off x="8503920" y="4105656"/>
            <a:ext cx="3154680" cy="566928"/>
          </a:xfrm>
          <a:prstGeom prst="rect">
            <a:avLst/>
          </a:prstGeom>
          <a:noFill/>
          <a:ln/>
        </p:spPr>
        <p:txBody>
          <a:bodyPr wrap="square" rtlCol="0" anchor="ctr"/>
          <a:lstStyle/>
          <a:p>
            <a:pPr marL="0" indent="0">
              <a:lnSpc>
                <a:spcPct val="105000"/>
              </a:lnSpc>
              <a:buNone/>
            </a:pPr>
            <a:r>
              <a:rPr lang="en-US" sz="1150" dirty="0">
                <a:solidFill>
                  <a:srgbClr val="F2F8F7"/>
                </a:solidFill>
                <a:latin typeface="Calibri" pitchFamily="34" charset="0"/>
                <a:ea typeface="Calibri" pitchFamily="34" charset="-122"/>
                <a:cs typeface="Calibri" pitchFamily="34" charset="-120"/>
              </a:rPr>
              <a:t>Has her privacy and identity protected</a:t>
            </a:r>
            <a:endParaRPr lang="en-US" sz="1150" dirty="0"/>
          </a:p>
        </p:txBody>
      </p:sp>
      <p:sp>
        <p:nvSpPr>
          <p:cNvPr id="23" name="Text 21"/>
          <p:cNvSpPr/>
          <p:nvPr/>
        </p:nvSpPr>
        <p:spPr>
          <a:xfrm>
            <a:off x="822960" y="5989320"/>
            <a:ext cx="9144000" cy="457200"/>
          </a:xfrm>
          <a:prstGeom prst="rect">
            <a:avLst/>
          </a:prstGeom>
          <a:noFill/>
          <a:ln/>
        </p:spPr>
        <p:txBody>
          <a:bodyPr wrap="square" rtlCol="0" anchor="ctr"/>
          <a:lstStyle/>
          <a:p>
            <a:pPr marL="0" indent="0">
              <a:buNone/>
            </a:pPr>
            <a:r>
              <a:rPr lang="en-US" sz="1350" i="1" dirty="0">
                <a:solidFill>
                  <a:srgbClr val="9FC9C9"/>
                </a:solidFill>
                <a:latin typeface="Calibri" pitchFamily="34" charset="0"/>
                <a:ea typeface="Calibri" pitchFamily="34" charset="-122"/>
                <a:cs typeface="Calibri" pitchFamily="34" charset="-120"/>
              </a:rPr>
              <a:t>Thank you — over to the panel for discussion.</a:t>
            </a:r>
            <a:endParaRPr lang="en-US" sz="1350" dirty="0"/>
          </a:p>
        </p:txBody>
      </p:sp>
      <p:sp>
        <p:nvSpPr>
          <p:cNvPr id="24" name="Text 22"/>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9FC9C9"/>
                </a:solidFill>
                <a:latin typeface="Calibri" pitchFamily="34" charset="0"/>
                <a:ea typeface="Calibri" pitchFamily="34" charset="-122"/>
                <a:cs typeface="Calibri" pitchFamily="34" charset="-120"/>
              </a:rPr>
              <a:t>Closing</a:t>
            </a:r>
            <a:endParaRPr lang="en-US" sz="950" dirty="0"/>
          </a:p>
        </p:txBody>
      </p:sp>
      <p:sp>
        <p:nvSpPr>
          <p:cNvPr id="25" name="Text 23"/>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9FC9C9"/>
                </a:solidFill>
                <a:latin typeface="Calibri" pitchFamily="34" charset="0"/>
                <a:ea typeface="Calibri" pitchFamily="34" charset="-122"/>
                <a:cs typeface="Calibri" pitchFamily="34" charset="-120"/>
              </a:rPr>
              <a:t>15</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2" name="Shape 0"/>
          <p:cNvSpPr/>
          <p:nvPr/>
        </p:nvSpPr>
        <p:spPr>
          <a:xfrm>
            <a:off x="-1463040" y="-1645920"/>
            <a:ext cx="4206240" cy="4206240"/>
          </a:xfrm>
          <a:prstGeom prst="ellipse">
            <a:avLst/>
          </a:prstGeom>
          <a:solidFill>
            <a:srgbClr val="012E33"/>
          </a:solidFill>
          <a:ln/>
        </p:spPr>
      </p:sp>
      <p:sp>
        <p:nvSpPr>
          <p:cNvPr id="3" name="Text 1"/>
          <p:cNvSpPr/>
          <p:nvPr/>
        </p:nvSpPr>
        <p:spPr>
          <a:xfrm>
            <a:off x="640080" y="457200"/>
            <a:ext cx="9144000" cy="54864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The CWC's Core Mandate</a:t>
            </a:r>
            <a:endParaRPr lang="en-US" sz="3000" dirty="0"/>
          </a:p>
        </p:txBody>
      </p:sp>
      <p:sp>
        <p:nvSpPr>
          <p:cNvPr id="4" name="Text 2"/>
          <p:cNvSpPr/>
          <p:nvPr/>
        </p:nvSpPr>
        <p:spPr>
          <a:xfrm>
            <a:off x="640080" y="1024128"/>
            <a:ext cx="10058400" cy="365760"/>
          </a:xfrm>
          <a:prstGeom prst="rect">
            <a:avLst/>
          </a:prstGeom>
          <a:noFill/>
          <a:ln/>
        </p:spPr>
        <p:txBody>
          <a:bodyPr wrap="square" rtlCol="0" anchor="ctr"/>
          <a:lstStyle/>
          <a:p>
            <a:pPr marL="0" indent="0">
              <a:buNone/>
            </a:pPr>
            <a:r>
              <a:rPr lang="en-US" sz="1350" i="1" dirty="0">
                <a:solidFill>
                  <a:srgbClr val="9FC9C9"/>
                </a:solidFill>
                <a:latin typeface="Calibri" pitchFamily="34" charset="0"/>
                <a:ea typeface="Calibri" pitchFamily="34" charset="-122"/>
                <a:cs typeface="Calibri" pitchFamily="34" charset="-120"/>
              </a:rPr>
              <a:t>A single, continuous protective mechanism — not a one-time production before an authority</a:t>
            </a:r>
            <a:endParaRPr lang="en-US" sz="1350" dirty="0"/>
          </a:p>
        </p:txBody>
      </p:sp>
      <p:sp>
        <p:nvSpPr>
          <p:cNvPr id="5" name="Shape 3"/>
          <p:cNvSpPr/>
          <p:nvPr/>
        </p:nvSpPr>
        <p:spPr>
          <a:xfrm>
            <a:off x="1005840" y="3246120"/>
            <a:ext cx="10180015" cy="0"/>
          </a:xfrm>
          <a:prstGeom prst="line">
            <a:avLst/>
          </a:prstGeom>
          <a:noFill/>
          <a:ln w="31750">
            <a:solidFill>
              <a:srgbClr val="00A896"/>
            </a:solidFill>
            <a:prstDash val="solid"/>
          </a:ln>
        </p:spPr>
      </p:sp>
      <p:sp>
        <p:nvSpPr>
          <p:cNvPr id="6" name="Shape 4"/>
          <p:cNvSpPr/>
          <p:nvPr/>
        </p:nvSpPr>
        <p:spPr>
          <a:xfrm>
            <a:off x="438912" y="2679192"/>
            <a:ext cx="1133856" cy="1133856"/>
          </a:xfrm>
          <a:prstGeom prst="ellipse">
            <a:avLst/>
          </a:prstGeom>
          <a:solidFill>
            <a:srgbClr val="028090"/>
          </a:solidFill>
          <a:ln/>
        </p:spPr>
      </p:sp>
      <p:pic>
        <p:nvPicPr>
          <p:cNvPr id="7" name="Image 0" descr="/home/claude/cwc_ppt/icons/search.png"/>
          <p:cNvPicPr>
            <a:picLocks noChangeAspect="1"/>
          </p:cNvPicPr>
          <p:nvPr/>
        </p:nvPicPr>
        <p:blipFill>
          <a:blip r:embed="rId3"/>
          <a:stretch>
            <a:fillRect/>
          </a:stretch>
        </p:blipFill>
        <p:spPr>
          <a:xfrm>
            <a:off x="745053" y="2985333"/>
            <a:ext cx="521574" cy="521574"/>
          </a:xfrm>
          <a:prstGeom prst="rect">
            <a:avLst/>
          </a:prstGeom>
        </p:spPr>
      </p:pic>
      <p:sp>
        <p:nvSpPr>
          <p:cNvPr id="8" name="Text 5"/>
          <p:cNvSpPr/>
          <p:nvPr/>
        </p:nvSpPr>
        <p:spPr>
          <a:xfrm>
            <a:off x="228600"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IDENTIFY</a:t>
            </a:r>
            <a:endParaRPr lang="en-US" sz="1050" dirty="0"/>
          </a:p>
        </p:txBody>
      </p:sp>
      <p:sp>
        <p:nvSpPr>
          <p:cNvPr id="9" name="Text 6"/>
          <p:cNvSpPr/>
          <p:nvPr/>
        </p:nvSpPr>
        <p:spPr>
          <a:xfrm>
            <a:off x="841248"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1</a:t>
            </a:r>
            <a:endParaRPr lang="en-US" sz="1100" dirty="0"/>
          </a:p>
        </p:txBody>
      </p:sp>
      <p:sp>
        <p:nvSpPr>
          <p:cNvPr id="10" name="Shape 7"/>
          <p:cNvSpPr/>
          <p:nvPr/>
        </p:nvSpPr>
        <p:spPr>
          <a:xfrm>
            <a:off x="2135581" y="2679192"/>
            <a:ext cx="1133856" cy="1133856"/>
          </a:xfrm>
          <a:prstGeom prst="ellipse">
            <a:avLst/>
          </a:prstGeom>
          <a:solidFill>
            <a:srgbClr val="02C39A"/>
          </a:solidFill>
          <a:ln/>
        </p:spPr>
      </p:sp>
      <p:pic>
        <p:nvPicPr>
          <p:cNvPr id="11" name="Image 1" descr="/home/claude/cwc_ppt/icons/shield.png"/>
          <p:cNvPicPr>
            <a:picLocks noChangeAspect="1"/>
          </p:cNvPicPr>
          <p:nvPr/>
        </p:nvPicPr>
        <p:blipFill>
          <a:blip r:embed="rId4"/>
          <a:stretch>
            <a:fillRect/>
          </a:stretch>
        </p:blipFill>
        <p:spPr>
          <a:xfrm>
            <a:off x="2441722" y="2985333"/>
            <a:ext cx="521574" cy="521574"/>
          </a:xfrm>
          <a:prstGeom prst="rect">
            <a:avLst/>
          </a:prstGeom>
        </p:spPr>
      </p:pic>
      <p:sp>
        <p:nvSpPr>
          <p:cNvPr id="12" name="Text 8"/>
          <p:cNvSpPr/>
          <p:nvPr/>
        </p:nvSpPr>
        <p:spPr>
          <a:xfrm>
            <a:off x="1925269"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PROTECT</a:t>
            </a:r>
            <a:endParaRPr lang="en-US" sz="1050" dirty="0"/>
          </a:p>
        </p:txBody>
      </p:sp>
      <p:sp>
        <p:nvSpPr>
          <p:cNvPr id="13" name="Text 9"/>
          <p:cNvSpPr/>
          <p:nvPr/>
        </p:nvSpPr>
        <p:spPr>
          <a:xfrm>
            <a:off x="2537917"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2</a:t>
            </a:r>
            <a:endParaRPr lang="en-US" sz="1100" dirty="0"/>
          </a:p>
        </p:txBody>
      </p:sp>
      <p:sp>
        <p:nvSpPr>
          <p:cNvPr id="14" name="Shape 10"/>
          <p:cNvSpPr/>
          <p:nvPr/>
        </p:nvSpPr>
        <p:spPr>
          <a:xfrm>
            <a:off x="3832250" y="2679192"/>
            <a:ext cx="1133856" cy="1133856"/>
          </a:xfrm>
          <a:prstGeom prst="ellipse">
            <a:avLst/>
          </a:prstGeom>
          <a:solidFill>
            <a:srgbClr val="028090"/>
          </a:solidFill>
          <a:ln/>
        </p:spPr>
      </p:sp>
      <p:pic>
        <p:nvPicPr>
          <p:cNvPr id="15" name="Image 2" descr="/home/claude/cwc_ppt/icons/clipboard.png"/>
          <p:cNvPicPr>
            <a:picLocks noChangeAspect="1"/>
          </p:cNvPicPr>
          <p:nvPr/>
        </p:nvPicPr>
        <p:blipFill>
          <a:blip r:embed="rId5"/>
          <a:stretch>
            <a:fillRect/>
          </a:stretch>
        </p:blipFill>
        <p:spPr>
          <a:xfrm>
            <a:off x="4138392" y="2985333"/>
            <a:ext cx="521574" cy="521574"/>
          </a:xfrm>
          <a:prstGeom prst="rect">
            <a:avLst/>
          </a:prstGeom>
        </p:spPr>
      </p:pic>
      <p:sp>
        <p:nvSpPr>
          <p:cNvPr id="16" name="Text 11"/>
          <p:cNvSpPr/>
          <p:nvPr/>
        </p:nvSpPr>
        <p:spPr>
          <a:xfrm>
            <a:off x="3621938"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ASSESS</a:t>
            </a:r>
            <a:endParaRPr lang="en-US" sz="1050" dirty="0"/>
          </a:p>
        </p:txBody>
      </p:sp>
      <p:sp>
        <p:nvSpPr>
          <p:cNvPr id="17" name="Text 12"/>
          <p:cNvSpPr/>
          <p:nvPr/>
        </p:nvSpPr>
        <p:spPr>
          <a:xfrm>
            <a:off x="4234586"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3</a:t>
            </a:r>
            <a:endParaRPr lang="en-US" sz="1100" dirty="0"/>
          </a:p>
        </p:txBody>
      </p:sp>
      <p:sp>
        <p:nvSpPr>
          <p:cNvPr id="18" name="Shape 13"/>
          <p:cNvSpPr/>
          <p:nvPr/>
        </p:nvSpPr>
        <p:spPr>
          <a:xfrm>
            <a:off x="5528920" y="2679192"/>
            <a:ext cx="1133856" cy="1133856"/>
          </a:xfrm>
          <a:prstGeom prst="ellipse">
            <a:avLst/>
          </a:prstGeom>
          <a:solidFill>
            <a:srgbClr val="02C39A"/>
          </a:solidFill>
          <a:ln/>
        </p:spPr>
      </p:sp>
      <p:pic>
        <p:nvPicPr>
          <p:cNvPr id="19" name="Image 3" descr="/home/claude/cwc_ppt/icons/heartbeat.png"/>
          <p:cNvPicPr>
            <a:picLocks noChangeAspect="1"/>
          </p:cNvPicPr>
          <p:nvPr/>
        </p:nvPicPr>
        <p:blipFill>
          <a:blip r:embed="rId6"/>
          <a:stretch>
            <a:fillRect/>
          </a:stretch>
        </p:blipFill>
        <p:spPr>
          <a:xfrm>
            <a:off x="5835061" y="2985333"/>
            <a:ext cx="521574" cy="521574"/>
          </a:xfrm>
          <a:prstGeom prst="rect">
            <a:avLst/>
          </a:prstGeom>
        </p:spPr>
      </p:pic>
      <p:sp>
        <p:nvSpPr>
          <p:cNvPr id="20" name="Text 14"/>
          <p:cNvSpPr/>
          <p:nvPr/>
        </p:nvSpPr>
        <p:spPr>
          <a:xfrm>
            <a:off x="5318608"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MEDICAL CARE</a:t>
            </a:r>
            <a:endParaRPr lang="en-US" sz="1050" dirty="0"/>
          </a:p>
        </p:txBody>
      </p:sp>
      <p:sp>
        <p:nvSpPr>
          <p:cNvPr id="21" name="Text 15"/>
          <p:cNvSpPr/>
          <p:nvPr/>
        </p:nvSpPr>
        <p:spPr>
          <a:xfrm>
            <a:off x="5931256"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4</a:t>
            </a:r>
            <a:endParaRPr lang="en-US" sz="1100" dirty="0"/>
          </a:p>
        </p:txBody>
      </p:sp>
      <p:sp>
        <p:nvSpPr>
          <p:cNvPr id="22" name="Shape 16"/>
          <p:cNvSpPr/>
          <p:nvPr/>
        </p:nvSpPr>
        <p:spPr>
          <a:xfrm>
            <a:off x="7225589" y="2679192"/>
            <a:ext cx="1133856" cy="1133856"/>
          </a:xfrm>
          <a:prstGeom prst="ellipse">
            <a:avLst/>
          </a:prstGeom>
          <a:solidFill>
            <a:srgbClr val="028090"/>
          </a:solidFill>
          <a:ln/>
        </p:spPr>
      </p:sp>
      <p:pic>
        <p:nvPicPr>
          <p:cNvPr id="23" name="Image 4" descr="/home/claude/cwc_ppt/icons/hands.png"/>
          <p:cNvPicPr>
            <a:picLocks noChangeAspect="1"/>
          </p:cNvPicPr>
          <p:nvPr/>
        </p:nvPicPr>
        <p:blipFill>
          <a:blip r:embed="rId7"/>
          <a:stretch>
            <a:fillRect/>
          </a:stretch>
        </p:blipFill>
        <p:spPr>
          <a:xfrm>
            <a:off x="7531730" y="2985333"/>
            <a:ext cx="521574" cy="521574"/>
          </a:xfrm>
          <a:prstGeom prst="rect">
            <a:avLst/>
          </a:prstGeom>
        </p:spPr>
      </p:pic>
      <p:sp>
        <p:nvSpPr>
          <p:cNvPr id="24" name="Text 17"/>
          <p:cNvSpPr/>
          <p:nvPr/>
        </p:nvSpPr>
        <p:spPr>
          <a:xfrm>
            <a:off x="7015277"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SUPPORT</a:t>
            </a:r>
            <a:endParaRPr lang="en-US" sz="1050" dirty="0"/>
          </a:p>
        </p:txBody>
      </p:sp>
      <p:sp>
        <p:nvSpPr>
          <p:cNvPr id="25" name="Text 18"/>
          <p:cNvSpPr/>
          <p:nvPr/>
        </p:nvSpPr>
        <p:spPr>
          <a:xfrm>
            <a:off x="7627925"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5</a:t>
            </a:r>
            <a:endParaRPr lang="en-US" sz="1100" dirty="0"/>
          </a:p>
        </p:txBody>
      </p:sp>
      <p:sp>
        <p:nvSpPr>
          <p:cNvPr id="26" name="Shape 19"/>
          <p:cNvSpPr/>
          <p:nvPr/>
        </p:nvSpPr>
        <p:spPr>
          <a:xfrm>
            <a:off x="8922258" y="2679192"/>
            <a:ext cx="1133856" cy="1133856"/>
          </a:xfrm>
          <a:prstGeom prst="ellipse">
            <a:avLst/>
          </a:prstGeom>
          <a:solidFill>
            <a:srgbClr val="02C39A"/>
          </a:solidFill>
          <a:ln/>
        </p:spPr>
      </p:sp>
      <p:pic>
        <p:nvPicPr>
          <p:cNvPr id="27" name="Image 5" descr="/home/claude/cwc_ppt/icons/brain.png"/>
          <p:cNvPicPr>
            <a:picLocks noChangeAspect="1"/>
          </p:cNvPicPr>
          <p:nvPr/>
        </p:nvPicPr>
        <p:blipFill>
          <a:blip r:embed="rId8"/>
          <a:stretch>
            <a:fillRect/>
          </a:stretch>
        </p:blipFill>
        <p:spPr>
          <a:xfrm>
            <a:off x="9228399" y="2985333"/>
            <a:ext cx="521574" cy="521574"/>
          </a:xfrm>
          <a:prstGeom prst="rect">
            <a:avLst/>
          </a:prstGeom>
        </p:spPr>
      </p:pic>
      <p:sp>
        <p:nvSpPr>
          <p:cNvPr id="28" name="Text 20"/>
          <p:cNvSpPr/>
          <p:nvPr/>
        </p:nvSpPr>
        <p:spPr>
          <a:xfrm>
            <a:off x="8711946"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REHABILITATE</a:t>
            </a:r>
            <a:endParaRPr lang="en-US" sz="1050" dirty="0"/>
          </a:p>
        </p:txBody>
      </p:sp>
      <p:sp>
        <p:nvSpPr>
          <p:cNvPr id="29" name="Text 21"/>
          <p:cNvSpPr/>
          <p:nvPr/>
        </p:nvSpPr>
        <p:spPr>
          <a:xfrm>
            <a:off x="9324594"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6</a:t>
            </a:r>
            <a:endParaRPr lang="en-US" sz="1100" dirty="0"/>
          </a:p>
        </p:txBody>
      </p:sp>
      <p:sp>
        <p:nvSpPr>
          <p:cNvPr id="30" name="Shape 22"/>
          <p:cNvSpPr/>
          <p:nvPr/>
        </p:nvSpPr>
        <p:spPr>
          <a:xfrm>
            <a:off x="10618927" y="2679192"/>
            <a:ext cx="1133856" cy="1133856"/>
          </a:xfrm>
          <a:prstGeom prst="ellipse">
            <a:avLst/>
          </a:prstGeom>
          <a:solidFill>
            <a:srgbClr val="028090"/>
          </a:solidFill>
          <a:ln/>
        </p:spPr>
      </p:sp>
      <p:pic>
        <p:nvPicPr>
          <p:cNvPr id="31" name="Image 6" descr="/home/claude/cwc_ppt/icons/eye.png"/>
          <p:cNvPicPr>
            <a:picLocks noChangeAspect="1"/>
          </p:cNvPicPr>
          <p:nvPr/>
        </p:nvPicPr>
        <p:blipFill>
          <a:blip r:embed="rId9"/>
          <a:stretch>
            <a:fillRect/>
          </a:stretch>
        </p:blipFill>
        <p:spPr>
          <a:xfrm>
            <a:off x="10925068" y="2985333"/>
            <a:ext cx="521574" cy="521574"/>
          </a:xfrm>
          <a:prstGeom prst="rect">
            <a:avLst/>
          </a:prstGeom>
        </p:spPr>
      </p:pic>
      <p:sp>
        <p:nvSpPr>
          <p:cNvPr id="32" name="Text 23"/>
          <p:cNvSpPr/>
          <p:nvPr/>
        </p:nvSpPr>
        <p:spPr>
          <a:xfrm>
            <a:off x="10408615" y="3977640"/>
            <a:ext cx="1554480" cy="594360"/>
          </a:xfrm>
          <a:prstGeom prst="rect">
            <a:avLst/>
          </a:prstGeom>
          <a:noFill/>
          <a:ln/>
        </p:spPr>
        <p:txBody>
          <a:bodyPr wrap="square" rtlCol="0" anchor="ctr"/>
          <a:lstStyle/>
          <a:p>
            <a:pPr marL="0" indent="0" algn="ctr">
              <a:lnSpc>
                <a:spcPct val="95000"/>
              </a:lnSpc>
              <a:buNone/>
            </a:pPr>
            <a:r>
              <a:rPr lang="en-US" sz="1050" b="1" dirty="0">
                <a:solidFill>
                  <a:srgbClr val="FFFFFF"/>
                </a:solidFill>
                <a:latin typeface="Calibri" pitchFamily="34" charset="0"/>
                <a:ea typeface="Calibri" pitchFamily="34" charset="-122"/>
                <a:cs typeface="Calibri" pitchFamily="34" charset="-120"/>
              </a:rPr>
              <a:t>MONITOR</a:t>
            </a:r>
            <a:endParaRPr lang="en-US" sz="1050" dirty="0"/>
          </a:p>
        </p:txBody>
      </p:sp>
      <p:sp>
        <p:nvSpPr>
          <p:cNvPr id="33" name="Text 24"/>
          <p:cNvSpPr/>
          <p:nvPr/>
        </p:nvSpPr>
        <p:spPr>
          <a:xfrm>
            <a:off x="11021263" y="2295144"/>
            <a:ext cx="329184" cy="274320"/>
          </a:xfrm>
          <a:prstGeom prst="rect">
            <a:avLst/>
          </a:prstGeom>
          <a:noFill/>
          <a:ln/>
        </p:spPr>
        <p:txBody>
          <a:bodyPr wrap="square" rtlCol="0" anchor="ctr"/>
          <a:lstStyle/>
          <a:p>
            <a:pPr marL="0" indent="0" algn="ctr">
              <a:buNone/>
            </a:pPr>
            <a:r>
              <a:rPr lang="en-US" sz="1100" b="1" dirty="0">
                <a:solidFill>
                  <a:srgbClr val="02C39A"/>
                </a:solidFill>
                <a:latin typeface="Calibri" pitchFamily="34" charset="0"/>
                <a:ea typeface="Calibri" pitchFamily="34" charset="-122"/>
                <a:cs typeface="Calibri" pitchFamily="34" charset="-120"/>
              </a:rPr>
              <a:t>7</a:t>
            </a:r>
            <a:endParaRPr lang="en-US" sz="1100" dirty="0"/>
          </a:p>
        </p:txBody>
      </p:sp>
      <p:sp>
        <p:nvSpPr>
          <p:cNvPr id="34" name="Text 25"/>
          <p:cNvSpPr/>
          <p:nvPr/>
        </p:nvSpPr>
        <p:spPr>
          <a:xfrm>
            <a:off x="1188720" y="4846320"/>
            <a:ext cx="9784080" cy="1188720"/>
          </a:xfrm>
          <a:prstGeom prst="rect">
            <a:avLst/>
          </a:prstGeom>
          <a:noFill/>
          <a:ln/>
        </p:spPr>
        <p:txBody>
          <a:bodyPr wrap="square" rtlCol="0" anchor="ctr"/>
          <a:lstStyle/>
          <a:p>
            <a:pPr marL="0" indent="0" algn="ctr">
              <a:lnSpc>
                <a:spcPct val="120000"/>
              </a:lnSpc>
              <a:buNone/>
            </a:pPr>
            <a:r>
              <a:rPr lang="en-US" sz="1500" i="1" dirty="0">
                <a:solidFill>
                  <a:srgbClr val="E8F4F3"/>
                </a:solidFill>
                <a:latin typeface="Cambria" pitchFamily="34" charset="0"/>
                <a:ea typeface="Cambria" pitchFamily="34" charset="-122"/>
                <a:cs typeface="Cambria" pitchFamily="34" charset="-120"/>
              </a:rPr>
              <a:t>“The CWC is a child protection mechanism responsible for care, protection, medical and psychosocial support, safety, rehabilitation and restoration of the child.”</a:t>
            </a:r>
            <a:endParaRPr lang="en-US" sz="1500" dirty="0"/>
          </a:p>
        </p:txBody>
      </p:sp>
      <p:sp>
        <p:nvSpPr>
          <p:cNvPr id="35" name="Text 26"/>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9FC9C9"/>
                </a:solidFill>
                <a:latin typeface="Calibri" pitchFamily="34" charset="0"/>
                <a:ea typeface="Calibri" pitchFamily="34" charset="-122"/>
                <a:cs typeface="Calibri" pitchFamily="34" charset="-120"/>
              </a:rPr>
              <a:t>The CWC's Core Mandate</a:t>
            </a:r>
            <a:endParaRPr lang="en-US" sz="950" dirty="0"/>
          </a:p>
        </p:txBody>
      </p:sp>
      <p:sp>
        <p:nvSpPr>
          <p:cNvPr id="36" name="Text 27"/>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9FC9C9"/>
                </a:solidFill>
                <a:latin typeface="Calibri" pitchFamily="34" charset="0"/>
                <a:ea typeface="Calibri" pitchFamily="34" charset="-122"/>
                <a:cs typeface="Calibri"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058400" cy="548640"/>
          </a:xfrm>
          <a:prstGeom prst="rect">
            <a:avLst/>
          </a:prstGeom>
          <a:noFill/>
          <a:ln/>
        </p:spPr>
        <p:txBody>
          <a:bodyPr wrap="square" rtlCol="0" anchor="ctr"/>
          <a:lstStyle/>
          <a:p>
            <a:pPr marL="0" indent="0">
              <a:buNone/>
            </a:pPr>
            <a:r>
              <a:rPr lang="en-US" sz="2700" b="1" dirty="0">
                <a:solidFill>
                  <a:srgbClr val="13292B"/>
                </a:solidFill>
                <a:latin typeface="Cambria" pitchFamily="34" charset="0"/>
                <a:ea typeface="Cambria" pitchFamily="34" charset="-122"/>
                <a:cs typeface="Cambria" pitchFamily="34" charset="-120"/>
              </a:rPr>
              <a:t>An Inter-Agency Child Protection Response</a:t>
            </a:r>
            <a:endParaRPr lang="en-US" sz="2700" dirty="0"/>
          </a:p>
        </p:txBody>
      </p:sp>
      <p:sp>
        <p:nvSpPr>
          <p:cNvPr id="3" name="Text 1"/>
          <p:cNvSpPr/>
          <p:nvPr/>
        </p:nvSpPr>
        <p:spPr>
          <a:xfrm>
            <a:off x="640080" y="1005840"/>
            <a:ext cx="9144000" cy="365760"/>
          </a:xfrm>
          <a:prstGeom prst="rect">
            <a:avLst/>
          </a:prstGeom>
          <a:noFill/>
          <a:ln/>
        </p:spPr>
        <p:txBody>
          <a:bodyPr wrap="square" rtlCol="0" anchor="ctr"/>
          <a:lstStyle/>
          <a:p>
            <a:pPr marL="0" indent="0">
              <a:buNone/>
            </a:pPr>
            <a:r>
              <a:rPr lang="en-US" sz="1350" i="1" dirty="0">
                <a:solidFill>
                  <a:srgbClr val="5A6E70"/>
                </a:solidFill>
                <a:latin typeface="Calibri" pitchFamily="34" charset="0"/>
                <a:ea typeface="Calibri" pitchFamily="34" charset="-122"/>
                <a:cs typeface="Calibri" pitchFamily="34" charset="-120"/>
              </a:rPr>
              <a:t>The child at the centre of a coordinated, multidisciplinary system</a:t>
            </a:r>
            <a:endParaRPr lang="en-US" sz="1350" dirty="0"/>
          </a:p>
        </p:txBody>
      </p:sp>
      <p:sp>
        <p:nvSpPr>
          <p:cNvPr id="4" name="Shape 2"/>
          <p:cNvSpPr/>
          <p:nvPr/>
        </p:nvSpPr>
        <p:spPr>
          <a:xfrm>
            <a:off x="6080760" y="2365553"/>
            <a:ext cx="9144" cy="1612087"/>
          </a:xfrm>
          <a:prstGeom prst="line">
            <a:avLst/>
          </a:prstGeom>
          <a:noFill/>
          <a:ln w="19050">
            <a:solidFill>
              <a:srgbClr val="DCE7E7"/>
            </a:solidFill>
            <a:prstDash val="solid"/>
          </a:ln>
        </p:spPr>
      </p:sp>
      <p:sp>
        <p:nvSpPr>
          <p:cNvPr id="5" name="Shape 3"/>
          <p:cNvSpPr/>
          <p:nvPr/>
        </p:nvSpPr>
        <p:spPr>
          <a:xfrm>
            <a:off x="6080760" y="2742710"/>
            <a:ext cx="1263695" cy="1234930"/>
          </a:xfrm>
          <a:prstGeom prst="line">
            <a:avLst/>
          </a:prstGeom>
          <a:noFill/>
          <a:ln w="19050">
            <a:solidFill>
              <a:srgbClr val="DCE7E7"/>
            </a:solidFill>
            <a:prstDash val="solid"/>
          </a:ln>
        </p:spPr>
      </p:sp>
      <p:sp>
        <p:nvSpPr>
          <p:cNvPr id="6" name="Shape 4"/>
          <p:cNvSpPr/>
          <p:nvPr/>
        </p:nvSpPr>
        <p:spPr>
          <a:xfrm>
            <a:off x="6080760" y="3697704"/>
            <a:ext cx="1936093" cy="279936"/>
          </a:xfrm>
          <a:prstGeom prst="line">
            <a:avLst/>
          </a:prstGeom>
          <a:noFill/>
          <a:ln w="19050">
            <a:solidFill>
              <a:srgbClr val="DCE7E7"/>
            </a:solidFill>
            <a:prstDash val="solid"/>
          </a:ln>
        </p:spPr>
      </p:sp>
      <p:sp>
        <p:nvSpPr>
          <p:cNvPr id="7" name="Shape 5"/>
          <p:cNvSpPr/>
          <p:nvPr/>
        </p:nvSpPr>
        <p:spPr>
          <a:xfrm>
            <a:off x="6080760" y="3977640"/>
            <a:ext cx="1702571" cy="806044"/>
          </a:xfrm>
          <a:prstGeom prst="line">
            <a:avLst/>
          </a:prstGeom>
          <a:noFill/>
          <a:ln w="19050">
            <a:solidFill>
              <a:srgbClr val="DCE7E7"/>
            </a:solidFill>
            <a:prstDash val="solid"/>
          </a:ln>
        </p:spPr>
      </p:sp>
      <p:sp>
        <p:nvSpPr>
          <p:cNvPr id="8" name="Shape 6"/>
          <p:cNvSpPr/>
          <p:nvPr/>
        </p:nvSpPr>
        <p:spPr>
          <a:xfrm>
            <a:off x="6080760" y="3977640"/>
            <a:ext cx="672398" cy="1514866"/>
          </a:xfrm>
          <a:prstGeom prst="line">
            <a:avLst/>
          </a:prstGeom>
          <a:noFill/>
          <a:ln w="19050">
            <a:solidFill>
              <a:srgbClr val="DCE7E7"/>
            </a:solidFill>
            <a:prstDash val="solid"/>
          </a:ln>
        </p:spPr>
      </p:sp>
      <p:sp>
        <p:nvSpPr>
          <p:cNvPr id="9" name="Shape 7"/>
          <p:cNvSpPr/>
          <p:nvPr/>
        </p:nvSpPr>
        <p:spPr>
          <a:xfrm>
            <a:off x="5408362" y="3977640"/>
            <a:ext cx="672398" cy="1514866"/>
          </a:xfrm>
          <a:prstGeom prst="line">
            <a:avLst/>
          </a:prstGeom>
          <a:noFill/>
          <a:ln w="19050">
            <a:solidFill>
              <a:srgbClr val="DCE7E7"/>
            </a:solidFill>
            <a:prstDash val="solid"/>
          </a:ln>
        </p:spPr>
      </p:sp>
      <p:sp>
        <p:nvSpPr>
          <p:cNvPr id="10" name="Shape 8"/>
          <p:cNvSpPr/>
          <p:nvPr/>
        </p:nvSpPr>
        <p:spPr>
          <a:xfrm>
            <a:off x="4378189" y="3977640"/>
            <a:ext cx="1702571" cy="806044"/>
          </a:xfrm>
          <a:prstGeom prst="line">
            <a:avLst/>
          </a:prstGeom>
          <a:noFill/>
          <a:ln w="19050">
            <a:solidFill>
              <a:srgbClr val="DCE7E7"/>
            </a:solidFill>
            <a:prstDash val="solid"/>
          </a:ln>
        </p:spPr>
      </p:sp>
      <p:sp>
        <p:nvSpPr>
          <p:cNvPr id="11" name="Shape 9"/>
          <p:cNvSpPr/>
          <p:nvPr/>
        </p:nvSpPr>
        <p:spPr>
          <a:xfrm>
            <a:off x="4144667" y="3697704"/>
            <a:ext cx="1936093" cy="279936"/>
          </a:xfrm>
          <a:prstGeom prst="line">
            <a:avLst/>
          </a:prstGeom>
          <a:noFill/>
          <a:ln w="19050">
            <a:solidFill>
              <a:srgbClr val="DCE7E7"/>
            </a:solidFill>
            <a:prstDash val="solid"/>
          </a:ln>
        </p:spPr>
      </p:sp>
      <p:sp>
        <p:nvSpPr>
          <p:cNvPr id="12" name="Shape 10"/>
          <p:cNvSpPr/>
          <p:nvPr/>
        </p:nvSpPr>
        <p:spPr>
          <a:xfrm>
            <a:off x="4817065" y="2742710"/>
            <a:ext cx="1263695" cy="1234930"/>
          </a:xfrm>
          <a:prstGeom prst="line">
            <a:avLst/>
          </a:prstGeom>
          <a:noFill/>
          <a:ln w="19050">
            <a:solidFill>
              <a:srgbClr val="DCE7E7"/>
            </a:solidFill>
            <a:prstDash val="solid"/>
          </a:ln>
        </p:spPr>
      </p:sp>
      <p:sp>
        <p:nvSpPr>
          <p:cNvPr id="13" name="Shape 11"/>
          <p:cNvSpPr/>
          <p:nvPr/>
        </p:nvSpPr>
        <p:spPr>
          <a:xfrm>
            <a:off x="5554980" y="3451860"/>
            <a:ext cx="1051560" cy="1051560"/>
          </a:xfrm>
          <a:prstGeom prst="ellipse">
            <a:avLst/>
          </a:prstGeom>
          <a:solidFill>
            <a:srgbClr val="013A40"/>
          </a:solidFill>
          <a:ln/>
        </p:spPr>
      </p:sp>
      <p:pic>
        <p:nvPicPr>
          <p:cNvPr id="14" name="Image 0" descr="/home/claude/cwc_ppt/icons/child.png"/>
          <p:cNvPicPr>
            <a:picLocks noChangeAspect="1"/>
          </p:cNvPicPr>
          <p:nvPr/>
        </p:nvPicPr>
        <p:blipFill>
          <a:blip r:embed="rId3"/>
          <a:stretch>
            <a:fillRect/>
          </a:stretch>
        </p:blipFill>
        <p:spPr>
          <a:xfrm>
            <a:off x="5838901" y="3735781"/>
            <a:ext cx="483718" cy="483718"/>
          </a:xfrm>
          <a:prstGeom prst="rect">
            <a:avLst/>
          </a:prstGeom>
        </p:spPr>
      </p:pic>
      <p:sp>
        <p:nvSpPr>
          <p:cNvPr id="15" name="Text 12"/>
          <p:cNvSpPr/>
          <p:nvPr/>
        </p:nvSpPr>
        <p:spPr>
          <a:xfrm>
            <a:off x="5257800" y="4544568"/>
            <a:ext cx="1645920" cy="274320"/>
          </a:xfrm>
          <a:prstGeom prst="rect">
            <a:avLst/>
          </a:prstGeom>
          <a:noFill/>
          <a:ln/>
        </p:spPr>
        <p:txBody>
          <a:bodyPr wrap="square" rtlCol="0" anchor="ctr"/>
          <a:lstStyle/>
          <a:p>
            <a:pPr marL="0" indent="0" algn="ctr">
              <a:buNone/>
            </a:pPr>
            <a:r>
              <a:rPr lang="en-US" sz="1050" b="1" dirty="0">
                <a:solidFill>
                  <a:srgbClr val="013A40"/>
                </a:solidFill>
                <a:latin typeface="Calibri" pitchFamily="34" charset="0"/>
                <a:ea typeface="Calibri" pitchFamily="34" charset="-122"/>
                <a:cs typeface="Calibri" pitchFamily="34" charset="-120"/>
              </a:rPr>
              <a:t>THE CHILD</a:t>
            </a:r>
            <a:endParaRPr lang="en-US" sz="1050" dirty="0"/>
          </a:p>
        </p:txBody>
      </p:sp>
      <p:sp>
        <p:nvSpPr>
          <p:cNvPr id="16" name="Shape 13"/>
          <p:cNvSpPr/>
          <p:nvPr/>
        </p:nvSpPr>
        <p:spPr>
          <a:xfrm>
            <a:off x="5769864" y="2054657"/>
            <a:ext cx="621792" cy="621792"/>
          </a:xfrm>
          <a:prstGeom prst="ellipse">
            <a:avLst/>
          </a:prstGeom>
          <a:solidFill>
            <a:srgbClr val="028090"/>
          </a:solidFill>
          <a:ln/>
        </p:spPr>
      </p:sp>
      <p:pic>
        <p:nvPicPr>
          <p:cNvPr id="17" name="Image 1" descr="/home/claude/cwc_ppt/icons/shield.png"/>
          <p:cNvPicPr>
            <a:picLocks noChangeAspect="1"/>
          </p:cNvPicPr>
          <p:nvPr/>
        </p:nvPicPr>
        <p:blipFill>
          <a:blip r:embed="rId4"/>
          <a:stretch>
            <a:fillRect/>
          </a:stretch>
        </p:blipFill>
        <p:spPr>
          <a:xfrm>
            <a:off x="5937748" y="2222541"/>
            <a:ext cx="286024" cy="286024"/>
          </a:xfrm>
          <a:prstGeom prst="rect">
            <a:avLst/>
          </a:prstGeom>
        </p:spPr>
      </p:pic>
      <p:sp>
        <p:nvSpPr>
          <p:cNvPr id="18" name="Text 14"/>
          <p:cNvSpPr/>
          <p:nvPr/>
        </p:nvSpPr>
        <p:spPr>
          <a:xfrm>
            <a:off x="5303520" y="2731313"/>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Police / SJPU</a:t>
            </a:r>
            <a:endParaRPr lang="en-US" sz="950" dirty="0"/>
          </a:p>
        </p:txBody>
      </p:sp>
      <p:sp>
        <p:nvSpPr>
          <p:cNvPr id="19" name="Shape 15"/>
          <p:cNvSpPr/>
          <p:nvPr/>
        </p:nvSpPr>
        <p:spPr>
          <a:xfrm>
            <a:off x="7033559" y="2431814"/>
            <a:ext cx="621792" cy="621792"/>
          </a:xfrm>
          <a:prstGeom prst="ellipse">
            <a:avLst/>
          </a:prstGeom>
          <a:solidFill>
            <a:srgbClr val="00A896"/>
          </a:solidFill>
          <a:ln/>
        </p:spPr>
      </p:sp>
      <p:pic>
        <p:nvPicPr>
          <p:cNvPr id="20" name="Image 2" descr="/home/claude/cwc_ppt/icons/balance.png"/>
          <p:cNvPicPr>
            <a:picLocks noChangeAspect="1"/>
          </p:cNvPicPr>
          <p:nvPr/>
        </p:nvPicPr>
        <p:blipFill>
          <a:blip r:embed="rId5"/>
          <a:stretch>
            <a:fillRect/>
          </a:stretch>
        </p:blipFill>
        <p:spPr>
          <a:xfrm>
            <a:off x="7201443" y="2599697"/>
            <a:ext cx="286024" cy="286024"/>
          </a:xfrm>
          <a:prstGeom prst="rect">
            <a:avLst/>
          </a:prstGeom>
        </p:spPr>
      </p:pic>
      <p:sp>
        <p:nvSpPr>
          <p:cNvPr id="21" name="Text 16"/>
          <p:cNvSpPr/>
          <p:nvPr/>
        </p:nvSpPr>
        <p:spPr>
          <a:xfrm>
            <a:off x="6567215" y="3108470"/>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CWC</a:t>
            </a:r>
            <a:endParaRPr lang="en-US" sz="950" dirty="0"/>
          </a:p>
        </p:txBody>
      </p:sp>
      <p:sp>
        <p:nvSpPr>
          <p:cNvPr id="22" name="Shape 17"/>
          <p:cNvSpPr/>
          <p:nvPr/>
        </p:nvSpPr>
        <p:spPr>
          <a:xfrm>
            <a:off x="7705957" y="3386808"/>
            <a:ext cx="621792" cy="621792"/>
          </a:xfrm>
          <a:prstGeom prst="ellipse">
            <a:avLst/>
          </a:prstGeom>
          <a:solidFill>
            <a:srgbClr val="028090"/>
          </a:solidFill>
          <a:ln/>
        </p:spPr>
      </p:sp>
      <p:pic>
        <p:nvPicPr>
          <p:cNvPr id="23" name="Image 3" descr="/home/claude/cwc_ppt/icons/hands.png"/>
          <p:cNvPicPr>
            <a:picLocks noChangeAspect="1"/>
          </p:cNvPicPr>
          <p:nvPr/>
        </p:nvPicPr>
        <p:blipFill>
          <a:blip r:embed="rId6"/>
          <a:stretch>
            <a:fillRect/>
          </a:stretch>
        </p:blipFill>
        <p:spPr>
          <a:xfrm>
            <a:off x="7873840" y="3554692"/>
            <a:ext cx="286024" cy="286024"/>
          </a:xfrm>
          <a:prstGeom prst="rect">
            <a:avLst/>
          </a:prstGeom>
        </p:spPr>
      </p:pic>
      <p:sp>
        <p:nvSpPr>
          <p:cNvPr id="24" name="Text 18"/>
          <p:cNvSpPr/>
          <p:nvPr/>
        </p:nvSpPr>
        <p:spPr>
          <a:xfrm>
            <a:off x="7239613" y="4063464"/>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Support Person</a:t>
            </a:r>
            <a:endParaRPr lang="en-US" sz="950" dirty="0"/>
          </a:p>
        </p:txBody>
      </p:sp>
      <p:sp>
        <p:nvSpPr>
          <p:cNvPr id="25" name="Shape 19"/>
          <p:cNvSpPr/>
          <p:nvPr/>
        </p:nvSpPr>
        <p:spPr>
          <a:xfrm>
            <a:off x="7472435" y="4472788"/>
            <a:ext cx="621792" cy="621792"/>
          </a:xfrm>
          <a:prstGeom prst="ellipse">
            <a:avLst/>
          </a:prstGeom>
          <a:solidFill>
            <a:srgbClr val="00A896"/>
          </a:solidFill>
          <a:ln/>
        </p:spPr>
      </p:sp>
      <p:pic>
        <p:nvPicPr>
          <p:cNvPr id="26" name="Image 4" descr="/home/claude/cwc_ppt/icons/clipboard.png"/>
          <p:cNvPicPr>
            <a:picLocks noChangeAspect="1"/>
          </p:cNvPicPr>
          <p:nvPr/>
        </p:nvPicPr>
        <p:blipFill>
          <a:blip r:embed="rId7"/>
          <a:stretch>
            <a:fillRect/>
          </a:stretch>
        </p:blipFill>
        <p:spPr>
          <a:xfrm>
            <a:off x="7640319" y="4640671"/>
            <a:ext cx="286024" cy="286024"/>
          </a:xfrm>
          <a:prstGeom prst="rect">
            <a:avLst/>
          </a:prstGeom>
        </p:spPr>
      </p:pic>
      <p:sp>
        <p:nvSpPr>
          <p:cNvPr id="27" name="Text 20"/>
          <p:cNvSpPr/>
          <p:nvPr/>
        </p:nvSpPr>
        <p:spPr>
          <a:xfrm>
            <a:off x="7006091" y="5149444"/>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DCPU</a:t>
            </a:r>
            <a:endParaRPr lang="en-US" sz="950" dirty="0"/>
          </a:p>
        </p:txBody>
      </p:sp>
      <p:sp>
        <p:nvSpPr>
          <p:cNvPr id="28" name="Shape 21"/>
          <p:cNvSpPr/>
          <p:nvPr/>
        </p:nvSpPr>
        <p:spPr>
          <a:xfrm>
            <a:off x="6442262" y="5181610"/>
            <a:ext cx="621792" cy="621792"/>
          </a:xfrm>
          <a:prstGeom prst="ellipse">
            <a:avLst/>
          </a:prstGeom>
          <a:solidFill>
            <a:srgbClr val="028090"/>
          </a:solidFill>
          <a:ln/>
        </p:spPr>
      </p:sp>
      <p:pic>
        <p:nvPicPr>
          <p:cNvPr id="29" name="Image 5" descr="/home/claude/cwc_ppt/icons/gavel.png"/>
          <p:cNvPicPr>
            <a:picLocks noChangeAspect="1"/>
          </p:cNvPicPr>
          <p:nvPr/>
        </p:nvPicPr>
        <p:blipFill>
          <a:blip r:embed="rId8"/>
          <a:stretch>
            <a:fillRect/>
          </a:stretch>
        </p:blipFill>
        <p:spPr>
          <a:xfrm>
            <a:off x="6610146" y="5349494"/>
            <a:ext cx="286024" cy="286024"/>
          </a:xfrm>
          <a:prstGeom prst="rect">
            <a:avLst/>
          </a:prstGeom>
        </p:spPr>
      </p:pic>
      <p:sp>
        <p:nvSpPr>
          <p:cNvPr id="30" name="Text 22"/>
          <p:cNvSpPr/>
          <p:nvPr/>
        </p:nvSpPr>
        <p:spPr>
          <a:xfrm>
            <a:off x="5975918" y="5858266"/>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JJB</a:t>
            </a:r>
            <a:endParaRPr lang="en-US" sz="950" dirty="0"/>
          </a:p>
        </p:txBody>
      </p:sp>
      <p:sp>
        <p:nvSpPr>
          <p:cNvPr id="31" name="Shape 23"/>
          <p:cNvSpPr/>
          <p:nvPr/>
        </p:nvSpPr>
        <p:spPr>
          <a:xfrm>
            <a:off x="5097466" y="5181610"/>
            <a:ext cx="621792" cy="621792"/>
          </a:xfrm>
          <a:prstGeom prst="ellipse">
            <a:avLst/>
          </a:prstGeom>
          <a:solidFill>
            <a:srgbClr val="00A896"/>
          </a:solidFill>
          <a:ln/>
        </p:spPr>
      </p:sp>
      <p:pic>
        <p:nvPicPr>
          <p:cNvPr id="32" name="Image 6" descr="/home/claude/cwc_ppt/icons/balance.png"/>
          <p:cNvPicPr>
            <a:picLocks noChangeAspect="1"/>
          </p:cNvPicPr>
          <p:nvPr/>
        </p:nvPicPr>
        <p:blipFill>
          <a:blip r:embed="rId5"/>
          <a:stretch>
            <a:fillRect/>
          </a:stretch>
        </p:blipFill>
        <p:spPr>
          <a:xfrm>
            <a:off x="5265350" y="5349494"/>
            <a:ext cx="286024" cy="286024"/>
          </a:xfrm>
          <a:prstGeom prst="rect">
            <a:avLst/>
          </a:prstGeom>
        </p:spPr>
      </p:pic>
      <p:sp>
        <p:nvSpPr>
          <p:cNvPr id="33" name="Text 24"/>
          <p:cNvSpPr/>
          <p:nvPr/>
        </p:nvSpPr>
        <p:spPr>
          <a:xfrm>
            <a:off x="4631122" y="5858266"/>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Courts</a:t>
            </a:r>
            <a:endParaRPr lang="en-US" sz="950" dirty="0"/>
          </a:p>
        </p:txBody>
      </p:sp>
      <p:sp>
        <p:nvSpPr>
          <p:cNvPr id="34" name="Shape 25"/>
          <p:cNvSpPr/>
          <p:nvPr/>
        </p:nvSpPr>
        <p:spPr>
          <a:xfrm>
            <a:off x="4067293" y="4472788"/>
            <a:ext cx="621792" cy="621792"/>
          </a:xfrm>
          <a:prstGeom prst="ellipse">
            <a:avLst/>
          </a:prstGeom>
          <a:solidFill>
            <a:srgbClr val="028090"/>
          </a:solidFill>
          <a:ln/>
        </p:spPr>
      </p:sp>
      <p:pic>
        <p:nvPicPr>
          <p:cNvPr id="35" name="Image 7" descr="/home/claude/cwc_ppt/icons/brain.png"/>
          <p:cNvPicPr>
            <a:picLocks noChangeAspect="1"/>
          </p:cNvPicPr>
          <p:nvPr/>
        </p:nvPicPr>
        <p:blipFill>
          <a:blip r:embed="rId9"/>
          <a:stretch>
            <a:fillRect/>
          </a:stretch>
        </p:blipFill>
        <p:spPr>
          <a:xfrm>
            <a:off x="4235177" y="4640671"/>
            <a:ext cx="286024" cy="286024"/>
          </a:xfrm>
          <a:prstGeom prst="rect">
            <a:avLst/>
          </a:prstGeom>
        </p:spPr>
      </p:pic>
      <p:sp>
        <p:nvSpPr>
          <p:cNvPr id="36" name="Text 26"/>
          <p:cNvSpPr/>
          <p:nvPr/>
        </p:nvSpPr>
        <p:spPr>
          <a:xfrm>
            <a:off x="3600949" y="5149444"/>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Counsellors</a:t>
            </a:r>
            <a:endParaRPr lang="en-US" sz="950" dirty="0"/>
          </a:p>
        </p:txBody>
      </p:sp>
      <p:sp>
        <p:nvSpPr>
          <p:cNvPr id="37" name="Shape 27"/>
          <p:cNvSpPr/>
          <p:nvPr/>
        </p:nvSpPr>
        <p:spPr>
          <a:xfrm>
            <a:off x="3833771" y="3386808"/>
            <a:ext cx="621792" cy="621792"/>
          </a:xfrm>
          <a:prstGeom prst="ellipse">
            <a:avLst/>
          </a:prstGeom>
          <a:solidFill>
            <a:srgbClr val="00A896"/>
          </a:solidFill>
          <a:ln/>
        </p:spPr>
      </p:sp>
      <p:pic>
        <p:nvPicPr>
          <p:cNvPr id="38" name="Image 8" descr="/home/claude/cwc_ppt/icons/hospital.png"/>
          <p:cNvPicPr>
            <a:picLocks noChangeAspect="1"/>
          </p:cNvPicPr>
          <p:nvPr/>
        </p:nvPicPr>
        <p:blipFill>
          <a:blip r:embed="rId10"/>
          <a:stretch>
            <a:fillRect/>
          </a:stretch>
        </p:blipFill>
        <p:spPr>
          <a:xfrm>
            <a:off x="4001655" y="3554692"/>
            <a:ext cx="286024" cy="286024"/>
          </a:xfrm>
          <a:prstGeom prst="rect">
            <a:avLst/>
          </a:prstGeom>
        </p:spPr>
      </p:pic>
      <p:sp>
        <p:nvSpPr>
          <p:cNvPr id="39" name="Text 28"/>
          <p:cNvSpPr/>
          <p:nvPr/>
        </p:nvSpPr>
        <p:spPr>
          <a:xfrm>
            <a:off x="3367427" y="4063464"/>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Doctors / Hospitals</a:t>
            </a:r>
            <a:endParaRPr lang="en-US" sz="950" dirty="0"/>
          </a:p>
        </p:txBody>
      </p:sp>
      <p:sp>
        <p:nvSpPr>
          <p:cNvPr id="40" name="Shape 29"/>
          <p:cNvSpPr/>
          <p:nvPr/>
        </p:nvSpPr>
        <p:spPr>
          <a:xfrm>
            <a:off x="4506169" y="2431814"/>
            <a:ext cx="621792" cy="621792"/>
          </a:xfrm>
          <a:prstGeom prst="ellipse">
            <a:avLst/>
          </a:prstGeom>
          <a:solidFill>
            <a:srgbClr val="028090"/>
          </a:solidFill>
          <a:ln/>
        </p:spPr>
      </p:sp>
      <p:pic>
        <p:nvPicPr>
          <p:cNvPr id="41" name="Image 9" descr="/home/claude/cwc_ppt/icons/home.png"/>
          <p:cNvPicPr>
            <a:picLocks noChangeAspect="1"/>
          </p:cNvPicPr>
          <p:nvPr/>
        </p:nvPicPr>
        <p:blipFill>
          <a:blip r:embed="rId11"/>
          <a:stretch>
            <a:fillRect/>
          </a:stretch>
        </p:blipFill>
        <p:spPr>
          <a:xfrm>
            <a:off x="4674053" y="2599697"/>
            <a:ext cx="286024" cy="286024"/>
          </a:xfrm>
          <a:prstGeom prst="rect">
            <a:avLst/>
          </a:prstGeom>
        </p:spPr>
      </p:pic>
      <p:sp>
        <p:nvSpPr>
          <p:cNvPr id="42" name="Text 30"/>
          <p:cNvSpPr/>
          <p:nvPr/>
        </p:nvSpPr>
        <p:spPr>
          <a:xfrm>
            <a:off x="4039825" y="3108470"/>
            <a:ext cx="1554480" cy="457200"/>
          </a:xfrm>
          <a:prstGeom prst="rect">
            <a:avLst/>
          </a:prstGeom>
          <a:noFill/>
          <a:ln/>
        </p:spPr>
        <p:txBody>
          <a:bodyPr wrap="square" rtlCol="0" anchor="ctr"/>
          <a:lstStyle/>
          <a:p>
            <a:pPr marL="0" indent="0" algn="ctr">
              <a:lnSpc>
                <a:spcPct val="95000"/>
              </a:lnSpc>
              <a:buNone/>
            </a:pPr>
            <a:r>
              <a:rPr lang="en-US" sz="950" b="1" dirty="0">
                <a:solidFill>
                  <a:srgbClr val="13292B"/>
                </a:solidFill>
                <a:latin typeface="Calibri" pitchFamily="34" charset="0"/>
                <a:ea typeface="Calibri" pitchFamily="34" charset="-122"/>
                <a:cs typeface="Calibri" pitchFamily="34" charset="-120"/>
              </a:rPr>
              <a:t>Child Care Institutions</a:t>
            </a:r>
            <a:endParaRPr lang="en-US" sz="950" dirty="0"/>
          </a:p>
        </p:txBody>
      </p:sp>
      <p:sp>
        <p:nvSpPr>
          <p:cNvPr id="43" name="Text 31"/>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5A6E70"/>
                </a:solidFill>
                <a:latin typeface="Calibri" pitchFamily="34" charset="0"/>
                <a:ea typeface="Calibri" pitchFamily="34" charset="-122"/>
                <a:cs typeface="Calibri" pitchFamily="34" charset="-120"/>
              </a:rPr>
              <a:t>Inter-Agency Coordination</a:t>
            </a:r>
            <a:endParaRPr lang="en-US" sz="950" dirty="0"/>
          </a:p>
        </p:txBody>
      </p:sp>
      <p:sp>
        <p:nvSpPr>
          <p:cNvPr id="44" name="Text 32"/>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5A6E70"/>
                </a:solidFill>
                <a:latin typeface="Calibri" pitchFamily="34" charset="0"/>
                <a:ea typeface="Calibri" pitchFamily="34" charset="-122"/>
                <a:cs typeface="Calibri" pitchFamily="34" charset="-120"/>
              </a:rPr>
              <a:t>6</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058400" cy="548640"/>
          </a:xfrm>
          <a:prstGeom prst="rect">
            <a:avLst/>
          </a:prstGeom>
          <a:noFill/>
          <a:ln/>
        </p:spPr>
        <p:txBody>
          <a:bodyPr wrap="square" rtlCol="0" anchor="ctr"/>
          <a:lstStyle/>
          <a:p>
            <a:pPr marL="0" indent="0">
              <a:buNone/>
            </a:pPr>
            <a:r>
              <a:rPr lang="en-US" sz="2800" b="1" dirty="0">
                <a:solidFill>
                  <a:srgbClr val="13292B"/>
                </a:solidFill>
                <a:latin typeface="Cambria" pitchFamily="34" charset="0"/>
                <a:ea typeface="Cambria" pitchFamily="34" charset="-122"/>
                <a:cs typeface="Cambria" pitchFamily="34" charset="-120"/>
              </a:rPr>
              <a:t>Trauma-Informed Psychological Care</a:t>
            </a:r>
            <a:endParaRPr lang="en-US" sz="2800" dirty="0"/>
          </a:p>
        </p:txBody>
      </p:sp>
      <p:sp>
        <p:nvSpPr>
          <p:cNvPr id="3" name="Text 1"/>
          <p:cNvSpPr/>
          <p:nvPr/>
        </p:nvSpPr>
        <p:spPr>
          <a:xfrm>
            <a:off x="640080" y="1024128"/>
            <a:ext cx="10241280" cy="365760"/>
          </a:xfrm>
          <a:prstGeom prst="rect">
            <a:avLst/>
          </a:prstGeom>
          <a:noFill/>
          <a:ln/>
        </p:spPr>
        <p:txBody>
          <a:bodyPr wrap="square" rtlCol="0" anchor="ctr"/>
          <a:lstStyle/>
          <a:p>
            <a:pPr marL="0" indent="0">
              <a:buNone/>
            </a:pPr>
            <a:r>
              <a:rPr lang="en-US" sz="1350" i="1" dirty="0">
                <a:solidFill>
                  <a:srgbClr val="5A6E70"/>
                </a:solidFill>
                <a:latin typeface="Calibri" pitchFamily="34" charset="0"/>
                <a:ea typeface="Calibri" pitchFamily="34" charset="-122"/>
                <a:cs typeface="Calibri" pitchFamily="34" charset="-120"/>
              </a:rPr>
              <a:t>Rehabilitation as resilience, recovery, reintegration and empowerment — not merely physical safety</a:t>
            </a:r>
            <a:endParaRPr lang="en-US" sz="1350" dirty="0"/>
          </a:p>
        </p:txBody>
      </p:sp>
      <p:sp>
        <p:nvSpPr>
          <p:cNvPr id="4" name="Shape 2"/>
          <p:cNvSpPr/>
          <p:nvPr/>
        </p:nvSpPr>
        <p:spPr>
          <a:xfrm>
            <a:off x="640080" y="1783080"/>
            <a:ext cx="3657600" cy="4023360"/>
          </a:xfrm>
          <a:prstGeom prst="roundRect">
            <a:avLst>
              <a:gd name="adj" fmla="val 3000"/>
            </a:avLst>
          </a:prstGeom>
          <a:solidFill>
            <a:srgbClr val="013A40"/>
          </a:solidFill>
          <a:ln/>
        </p:spPr>
      </p:sp>
      <p:pic>
        <p:nvPicPr>
          <p:cNvPr id="5" name="Image 0" descr="/home/claude/cwc_ppt/icons/brain.png"/>
          <p:cNvPicPr>
            <a:picLocks noChangeAspect="1"/>
          </p:cNvPicPr>
          <p:nvPr/>
        </p:nvPicPr>
        <p:blipFill>
          <a:blip r:embed="rId3"/>
          <a:stretch>
            <a:fillRect/>
          </a:stretch>
        </p:blipFill>
        <p:spPr>
          <a:xfrm>
            <a:off x="2174443" y="2585923"/>
            <a:ext cx="588874" cy="588874"/>
          </a:xfrm>
          <a:prstGeom prst="rect">
            <a:avLst/>
          </a:prstGeom>
        </p:spPr>
      </p:pic>
      <p:sp>
        <p:nvSpPr>
          <p:cNvPr id="6" name="Shape 3"/>
          <p:cNvSpPr/>
          <p:nvPr/>
        </p:nvSpPr>
        <p:spPr>
          <a:xfrm>
            <a:off x="1828800" y="2240280"/>
            <a:ext cx="1280160" cy="1280160"/>
          </a:xfrm>
          <a:prstGeom prst="ellipse">
            <a:avLst/>
          </a:prstGeom>
          <a:ln w="19050">
            <a:solidFill>
              <a:srgbClr val="02C39A"/>
            </a:solidFill>
            <a:prstDash val="solid"/>
          </a:ln>
        </p:spPr>
      </p:sp>
      <p:sp>
        <p:nvSpPr>
          <p:cNvPr id="7" name="Text 4"/>
          <p:cNvSpPr/>
          <p:nvPr/>
        </p:nvSpPr>
        <p:spPr>
          <a:xfrm>
            <a:off x="822960" y="3703320"/>
            <a:ext cx="3291840" cy="640080"/>
          </a:xfrm>
          <a:prstGeom prst="rect">
            <a:avLst/>
          </a:prstGeom>
          <a:noFill/>
          <a:ln/>
        </p:spPr>
        <p:txBody>
          <a:bodyPr wrap="square" rtlCol="0" anchor="ctr"/>
          <a:lstStyle/>
          <a:p>
            <a:pPr marL="0" indent="0" algn="ctr">
              <a:buNone/>
            </a:pPr>
            <a:r>
              <a:rPr lang="en-US" sz="1900" b="1" dirty="0">
                <a:solidFill>
                  <a:srgbClr val="FFFFFF"/>
                </a:solidFill>
                <a:latin typeface="Cambria" pitchFamily="34" charset="0"/>
                <a:ea typeface="Cambria" pitchFamily="34" charset="-122"/>
                <a:cs typeface="Cambria" pitchFamily="34" charset="-120"/>
              </a:rPr>
              <a:t>BEYOND</a:t>
            </a:r>
            <a:endParaRPr lang="en-US" sz="1900" dirty="0"/>
          </a:p>
          <a:p>
            <a:pPr marL="0" indent="0" algn="ctr">
              <a:buNone/>
            </a:pPr>
            <a:r>
              <a:rPr lang="en-US" sz="1900" b="1" dirty="0">
                <a:solidFill>
                  <a:srgbClr val="FFFFFF"/>
                </a:solidFill>
                <a:latin typeface="Cambria" pitchFamily="34" charset="0"/>
                <a:ea typeface="Cambria" pitchFamily="34" charset="-122"/>
                <a:cs typeface="Cambria" pitchFamily="34" charset="-120"/>
              </a:rPr>
              <a:t>SAFETY</a:t>
            </a:r>
            <a:endParaRPr lang="en-US" sz="1900" dirty="0"/>
          </a:p>
        </p:txBody>
      </p:sp>
      <p:sp>
        <p:nvSpPr>
          <p:cNvPr id="8" name="Text 5"/>
          <p:cNvSpPr/>
          <p:nvPr/>
        </p:nvSpPr>
        <p:spPr>
          <a:xfrm>
            <a:off x="914400" y="4434840"/>
            <a:ext cx="3108960" cy="1188720"/>
          </a:xfrm>
          <a:prstGeom prst="rect">
            <a:avLst/>
          </a:prstGeom>
          <a:noFill/>
          <a:ln/>
        </p:spPr>
        <p:txBody>
          <a:bodyPr wrap="square" rtlCol="0" anchor="ctr"/>
          <a:lstStyle/>
          <a:p>
            <a:pPr marL="0" indent="0" algn="ctr">
              <a:lnSpc>
                <a:spcPct val="115000"/>
              </a:lnSpc>
              <a:buNone/>
            </a:pPr>
            <a:r>
              <a:rPr lang="en-US" sz="1150" dirty="0">
                <a:solidFill>
                  <a:srgbClr val="CADCDA"/>
                </a:solidFill>
                <a:latin typeface="Calibri" pitchFamily="34" charset="0"/>
                <a:ea typeface="Calibri" pitchFamily="34" charset="-122"/>
                <a:cs typeface="Calibri" pitchFamily="34" charset="-120"/>
              </a:rPr>
              <a:t>Psychological consequences of abuse can be as significant and lasting as physical harm — and require an equally deliberate response.</a:t>
            </a:r>
            <a:endParaRPr lang="en-US" sz="1150" dirty="0"/>
          </a:p>
        </p:txBody>
      </p:sp>
      <p:sp>
        <p:nvSpPr>
          <p:cNvPr id="9" name="Shape 6"/>
          <p:cNvSpPr/>
          <p:nvPr/>
        </p:nvSpPr>
        <p:spPr>
          <a:xfrm>
            <a:off x="4617720" y="1783080"/>
            <a:ext cx="3360420" cy="1170432"/>
          </a:xfrm>
          <a:prstGeom prst="roundRect">
            <a:avLst>
              <a:gd name="adj" fmla="val 6250"/>
            </a:avLst>
          </a:prstGeom>
          <a:solidFill>
            <a:srgbClr val="FFFFFF"/>
          </a:solidFill>
          <a:ln w="12700">
            <a:solidFill>
              <a:srgbClr val="DCE7E7"/>
            </a:solidFill>
            <a:prstDash val="solid"/>
          </a:ln>
        </p:spPr>
      </p:sp>
      <p:sp>
        <p:nvSpPr>
          <p:cNvPr id="10" name="Shape 7"/>
          <p:cNvSpPr/>
          <p:nvPr/>
        </p:nvSpPr>
        <p:spPr>
          <a:xfrm>
            <a:off x="4617720" y="1783080"/>
            <a:ext cx="64008" cy="1170432"/>
          </a:xfrm>
          <a:prstGeom prst="rect">
            <a:avLst/>
          </a:prstGeom>
          <a:solidFill>
            <a:srgbClr val="00A896"/>
          </a:solidFill>
          <a:ln/>
        </p:spPr>
      </p:sp>
      <p:sp>
        <p:nvSpPr>
          <p:cNvPr id="11" name="Text 8"/>
          <p:cNvSpPr/>
          <p:nvPr/>
        </p:nvSpPr>
        <p:spPr>
          <a:xfrm>
            <a:off x="4873752" y="1783080"/>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Immediate trauma counselling</a:t>
            </a:r>
            <a:endParaRPr lang="en-US" sz="1300" dirty="0"/>
          </a:p>
        </p:txBody>
      </p:sp>
      <p:sp>
        <p:nvSpPr>
          <p:cNvPr id="12" name="Shape 9"/>
          <p:cNvSpPr/>
          <p:nvPr/>
        </p:nvSpPr>
        <p:spPr>
          <a:xfrm>
            <a:off x="8161020" y="1783080"/>
            <a:ext cx="3360420" cy="1170432"/>
          </a:xfrm>
          <a:prstGeom prst="roundRect">
            <a:avLst>
              <a:gd name="adj" fmla="val 6250"/>
            </a:avLst>
          </a:prstGeom>
          <a:solidFill>
            <a:srgbClr val="FFFFFF"/>
          </a:solidFill>
          <a:ln w="12700">
            <a:solidFill>
              <a:srgbClr val="DCE7E7"/>
            </a:solidFill>
            <a:prstDash val="solid"/>
          </a:ln>
        </p:spPr>
      </p:sp>
      <p:sp>
        <p:nvSpPr>
          <p:cNvPr id="13" name="Shape 10"/>
          <p:cNvSpPr/>
          <p:nvPr/>
        </p:nvSpPr>
        <p:spPr>
          <a:xfrm>
            <a:off x="8161020" y="1783080"/>
            <a:ext cx="64008" cy="1170432"/>
          </a:xfrm>
          <a:prstGeom prst="rect">
            <a:avLst/>
          </a:prstGeom>
          <a:solidFill>
            <a:srgbClr val="00A896"/>
          </a:solidFill>
          <a:ln/>
        </p:spPr>
      </p:sp>
      <p:sp>
        <p:nvSpPr>
          <p:cNvPr id="14" name="Text 11"/>
          <p:cNvSpPr/>
          <p:nvPr/>
        </p:nvSpPr>
        <p:spPr>
          <a:xfrm>
            <a:off x="8417052" y="1783080"/>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Continued psychological care</a:t>
            </a:r>
            <a:endParaRPr lang="en-US" sz="1300" dirty="0"/>
          </a:p>
        </p:txBody>
      </p:sp>
      <p:sp>
        <p:nvSpPr>
          <p:cNvPr id="15" name="Shape 12"/>
          <p:cNvSpPr/>
          <p:nvPr/>
        </p:nvSpPr>
        <p:spPr>
          <a:xfrm>
            <a:off x="4617720" y="3118104"/>
            <a:ext cx="3360420" cy="1170432"/>
          </a:xfrm>
          <a:prstGeom prst="roundRect">
            <a:avLst>
              <a:gd name="adj" fmla="val 6250"/>
            </a:avLst>
          </a:prstGeom>
          <a:solidFill>
            <a:srgbClr val="FFFFFF"/>
          </a:solidFill>
          <a:ln w="12700">
            <a:solidFill>
              <a:srgbClr val="DCE7E7"/>
            </a:solidFill>
            <a:prstDash val="solid"/>
          </a:ln>
        </p:spPr>
      </p:sp>
      <p:sp>
        <p:nvSpPr>
          <p:cNvPr id="16" name="Shape 13"/>
          <p:cNvSpPr/>
          <p:nvPr/>
        </p:nvSpPr>
        <p:spPr>
          <a:xfrm>
            <a:off x="4617720" y="3118104"/>
            <a:ext cx="64008" cy="1170432"/>
          </a:xfrm>
          <a:prstGeom prst="rect">
            <a:avLst/>
          </a:prstGeom>
          <a:solidFill>
            <a:srgbClr val="00A896"/>
          </a:solidFill>
          <a:ln/>
        </p:spPr>
      </p:sp>
      <p:sp>
        <p:nvSpPr>
          <p:cNvPr id="17" name="Text 14"/>
          <p:cNvSpPr/>
          <p:nvPr/>
        </p:nvSpPr>
        <p:spPr>
          <a:xfrm>
            <a:off x="4873752" y="3118104"/>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Need-based medical support</a:t>
            </a:r>
            <a:endParaRPr lang="en-US" sz="1300" dirty="0"/>
          </a:p>
        </p:txBody>
      </p:sp>
      <p:sp>
        <p:nvSpPr>
          <p:cNvPr id="18" name="Shape 15"/>
          <p:cNvSpPr/>
          <p:nvPr/>
        </p:nvSpPr>
        <p:spPr>
          <a:xfrm>
            <a:off x="8161020" y="3118104"/>
            <a:ext cx="3360420" cy="1170432"/>
          </a:xfrm>
          <a:prstGeom prst="roundRect">
            <a:avLst>
              <a:gd name="adj" fmla="val 6250"/>
            </a:avLst>
          </a:prstGeom>
          <a:solidFill>
            <a:srgbClr val="FFFFFF"/>
          </a:solidFill>
          <a:ln w="12700">
            <a:solidFill>
              <a:srgbClr val="DCE7E7"/>
            </a:solidFill>
            <a:prstDash val="solid"/>
          </a:ln>
        </p:spPr>
      </p:sp>
      <p:sp>
        <p:nvSpPr>
          <p:cNvPr id="19" name="Shape 16"/>
          <p:cNvSpPr/>
          <p:nvPr/>
        </p:nvSpPr>
        <p:spPr>
          <a:xfrm>
            <a:off x="8161020" y="3118104"/>
            <a:ext cx="64008" cy="1170432"/>
          </a:xfrm>
          <a:prstGeom prst="rect">
            <a:avLst/>
          </a:prstGeom>
          <a:solidFill>
            <a:srgbClr val="00A896"/>
          </a:solidFill>
          <a:ln/>
        </p:spPr>
      </p:sp>
      <p:sp>
        <p:nvSpPr>
          <p:cNvPr id="20" name="Text 17"/>
          <p:cNvSpPr/>
          <p:nvPr/>
        </p:nvSpPr>
        <p:spPr>
          <a:xfrm>
            <a:off x="8417052" y="3118104"/>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Monitoring emotional &amp; mental well-being</a:t>
            </a:r>
            <a:endParaRPr lang="en-US" sz="1300" dirty="0"/>
          </a:p>
        </p:txBody>
      </p:sp>
      <p:sp>
        <p:nvSpPr>
          <p:cNvPr id="21" name="Shape 18"/>
          <p:cNvSpPr/>
          <p:nvPr/>
        </p:nvSpPr>
        <p:spPr>
          <a:xfrm>
            <a:off x="4617720" y="4453128"/>
            <a:ext cx="3360420" cy="1170432"/>
          </a:xfrm>
          <a:prstGeom prst="roundRect">
            <a:avLst>
              <a:gd name="adj" fmla="val 6250"/>
            </a:avLst>
          </a:prstGeom>
          <a:solidFill>
            <a:srgbClr val="FFFFFF"/>
          </a:solidFill>
          <a:ln w="12700">
            <a:solidFill>
              <a:srgbClr val="DCE7E7"/>
            </a:solidFill>
            <a:prstDash val="solid"/>
          </a:ln>
        </p:spPr>
      </p:sp>
      <p:sp>
        <p:nvSpPr>
          <p:cNvPr id="22" name="Shape 19"/>
          <p:cNvSpPr/>
          <p:nvPr/>
        </p:nvSpPr>
        <p:spPr>
          <a:xfrm>
            <a:off x="4617720" y="4453128"/>
            <a:ext cx="64008" cy="1170432"/>
          </a:xfrm>
          <a:prstGeom prst="rect">
            <a:avLst/>
          </a:prstGeom>
          <a:solidFill>
            <a:srgbClr val="00A896"/>
          </a:solidFill>
          <a:ln/>
        </p:spPr>
      </p:sp>
      <p:sp>
        <p:nvSpPr>
          <p:cNvPr id="23" name="Text 20"/>
          <p:cNvSpPr/>
          <p:nvPr/>
        </p:nvSpPr>
        <p:spPr>
          <a:xfrm>
            <a:off x="4873752" y="4453128"/>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Support for recovery from trauma</a:t>
            </a:r>
            <a:endParaRPr lang="en-US" sz="1300" dirty="0"/>
          </a:p>
        </p:txBody>
      </p:sp>
      <p:sp>
        <p:nvSpPr>
          <p:cNvPr id="24" name="Shape 21"/>
          <p:cNvSpPr/>
          <p:nvPr/>
        </p:nvSpPr>
        <p:spPr>
          <a:xfrm>
            <a:off x="8161020" y="4453128"/>
            <a:ext cx="3360420" cy="1170432"/>
          </a:xfrm>
          <a:prstGeom prst="roundRect">
            <a:avLst>
              <a:gd name="adj" fmla="val 6250"/>
            </a:avLst>
          </a:prstGeom>
          <a:solidFill>
            <a:srgbClr val="FFFFFF"/>
          </a:solidFill>
          <a:ln w="12700">
            <a:solidFill>
              <a:srgbClr val="DCE7E7"/>
            </a:solidFill>
            <a:prstDash val="solid"/>
          </a:ln>
        </p:spPr>
      </p:sp>
      <p:sp>
        <p:nvSpPr>
          <p:cNvPr id="25" name="Shape 22"/>
          <p:cNvSpPr/>
          <p:nvPr/>
        </p:nvSpPr>
        <p:spPr>
          <a:xfrm>
            <a:off x="8161020" y="4453128"/>
            <a:ext cx="64008" cy="1170432"/>
          </a:xfrm>
          <a:prstGeom prst="rect">
            <a:avLst/>
          </a:prstGeom>
          <a:solidFill>
            <a:srgbClr val="00A896"/>
          </a:solidFill>
          <a:ln/>
        </p:spPr>
      </p:sp>
      <p:sp>
        <p:nvSpPr>
          <p:cNvPr id="26" name="Text 23"/>
          <p:cNvSpPr/>
          <p:nvPr/>
        </p:nvSpPr>
        <p:spPr>
          <a:xfrm>
            <a:off x="8417052" y="4453128"/>
            <a:ext cx="2948940" cy="1170432"/>
          </a:xfrm>
          <a:prstGeom prst="rect">
            <a:avLst/>
          </a:prstGeom>
          <a:noFill/>
          <a:ln/>
        </p:spPr>
        <p:txBody>
          <a:bodyPr wrap="square" rtlCol="0" anchor="ctr"/>
          <a:lstStyle/>
          <a:p>
            <a:pPr marL="0" indent="0">
              <a:lnSpc>
                <a:spcPct val="110000"/>
              </a:lnSpc>
              <a:buNone/>
            </a:pPr>
            <a:r>
              <a:rPr lang="en-US" sz="1300" b="1" dirty="0">
                <a:solidFill>
                  <a:srgbClr val="13292B"/>
                </a:solidFill>
                <a:latin typeface="Calibri" pitchFamily="34" charset="0"/>
                <a:ea typeface="Calibri" pitchFamily="34" charset="-122"/>
                <a:cs typeface="Calibri" pitchFamily="34" charset="-120"/>
              </a:rPr>
              <a:t>Appropriate family counselling</a:t>
            </a:r>
            <a:endParaRPr lang="en-US" sz="1300" dirty="0"/>
          </a:p>
        </p:txBody>
      </p:sp>
      <p:sp>
        <p:nvSpPr>
          <p:cNvPr id="27" name="Text 24"/>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5A6E70"/>
                </a:solidFill>
                <a:latin typeface="Calibri" pitchFamily="34" charset="0"/>
                <a:ea typeface="Calibri" pitchFamily="34" charset="-122"/>
                <a:cs typeface="Calibri" pitchFamily="34" charset="-120"/>
              </a:rPr>
              <a:t>Trauma-Informed Psychological Care</a:t>
            </a:r>
            <a:endParaRPr lang="en-US" sz="950" dirty="0"/>
          </a:p>
        </p:txBody>
      </p:sp>
      <p:sp>
        <p:nvSpPr>
          <p:cNvPr id="28" name="Text 25"/>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5A6E70"/>
                </a:solidFill>
                <a:latin typeface="Calibri" pitchFamily="34" charset="0"/>
                <a:ea typeface="Calibri" pitchFamily="34" charset="-122"/>
                <a:cs typeface="Calibri" pitchFamily="34" charset="-120"/>
              </a:rPr>
              <a:t>11</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515600" cy="548640"/>
          </a:xfrm>
          <a:prstGeom prst="rect">
            <a:avLst/>
          </a:prstGeom>
          <a:noFill/>
          <a:ln/>
        </p:spPr>
        <p:txBody>
          <a:bodyPr wrap="square" rtlCol="0" anchor="ctr"/>
          <a:lstStyle/>
          <a:p>
            <a:pPr marL="0" indent="0">
              <a:buNone/>
            </a:pPr>
            <a:r>
              <a:rPr lang="en-US" sz="2700" b="1" dirty="0">
                <a:solidFill>
                  <a:srgbClr val="13292B"/>
                </a:solidFill>
                <a:latin typeface="Cambria" pitchFamily="34" charset="0"/>
                <a:ea typeface="Cambria" pitchFamily="34" charset="-122"/>
                <a:cs typeface="Cambria" pitchFamily="34" charset="-120"/>
              </a:rPr>
              <a:t>Education, Legal Aid &amp; Financial Assistance</a:t>
            </a:r>
            <a:endParaRPr lang="en-US" sz="2700" dirty="0"/>
          </a:p>
        </p:txBody>
      </p:sp>
      <p:sp>
        <p:nvSpPr>
          <p:cNvPr id="3" name="Text 1"/>
          <p:cNvSpPr/>
          <p:nvPr/>
        </p:nvSpPr>
        <p:spPr>
          <a:xfrm>
            <a:off x="640080" y="1024128"/>
            <a:ext cx="9601200" cy="365760"/>
          </a:xfrm>
          <a:prstGeom prst="rect">
            <a:avLst/>
          </a:prstGeom>
          <a:noFill/>
          <a:ln/>
        </p:spPr>
        <p:txBody>
          <a:bodyPr wrap="square" rtlCol="0" anchor="ctr"/>
          <a:lstStyle/>
          <a:p>
            <a:pPr marL="0" indent="0">
              <a:buNone/>
            </a:pPr>
            <a:r>
              <a:rPr lang="en-US" sz="1350" i="1" dirty="0">
                <a:solidFill>
                  <a:srgbClr val="5A6E70"/>
                </a:solidFill>
                <a:latin typeface="Calibri" pitchFamily="34" charset="0"/>
                <a:ea typeface="Calibri" pitchFamily="34" charset="-122"/>
                <a:cs typeface="Calibri" pitchFamily="34" charset="-120"/>
              </a:rPr>
              <a:t>Rounding out the child's rehabilitation beyond medical and psychological care</a:t>
            </a:r>
            <a:endParaRPr lang="en-US" sz="1350" dirty="0"/>
          </a:p>
        </p:txBody>
      </p:sp>
      <p:sp>
        <p:nvSpPr>
          <p:cNvPr id="4" name="Shape 2"/>
          <p:cNvSpPr/>
          <p:nvPr/>
        </p:nvSpPr>
        <p:spPr>
          <a:xfrm>
            <a:off x="640080" y="1783080"/>
            <a:ext cx="3520440" cy="4114800"/>
          </a:xfrm>
          <a:prstGeom prst="roundRect">
            <a:avLst>
              <a:gd name="adj" fmla="val 2597"/>
            </a:avLst>
          </a:prstGeom>
          <a:solidFill>
            <a:srgbClr val="FFFFFF"/>
          </a:solidFill>
          <a:ln w="12700">
            <a:solidFill>
              <a:srgbClr val="DCE7E7"/>
            </a:solidFill>
            <a:prstDash val="solid"/>
          </a:ln>
          <a:effectLst>
            <a:outerShdw blurRad="76200" dist="25400" dir="5400000" algn="bl" rotWithShape="0">
              <a:srgbClr val="1B2B2B">
                <a:alpha val="10000"/>
              </a:srgbClr>
            </a:outerShdw>
          </a:effectLst>
        </p:spPr>
      </p:sp>
      <p:sp>
        <p:nvSpPr>
          <p:cNvPr id="5" name="Shape 3"/>
          <p:cNvSpPr/>
          <p:nvPr/>
        </p:nvSpPr>
        <p:spPr>
          <a:xfrm>
            <a:off x="640080" y="1783080"/>
            <a:ext cx="3520440" cy="1005840"/>
          </a:xfrm>
          <a:prstGeom prst="roundRect">
            <a:avLst>
              <a:gd name="adj" fmla="val 9091"/>
            </a:avLst>
          </a:prstGeom>
          <a:solidFill>
            <a:srgbClr val="028090"/>
          </a:solidFill>
          <a:ln/>
        </p:spPr>
      </p:sp>
      <p:sp>
        <p:nvSpPr>
          <p:cNvPr id="6" name="Shape 4"/>
          <p:cNvSpPr/>
          <p:nvPr/>
        </p:nvSpPr>
        <p:spPr>
          <a:xfrm>
            <a:off x="640080" y="2286000"/>
            <a:ext cx="3520440" cy="502920"/>
          </a:xfrm>
          <a:prstGeom prst="rect">
            <a:avLst/>
          </a:prstGeom>
          <a:solidFill>
            <a:srgbClr val="028090"/>
          </a:solidFill>
          <a:ln/>
        </p:spPr>
      </p:sp>
      <p:pic>
        <p:nvPicPr>
          <p:cNvPr id="7" name="Image 0" descr="/home/claude/cwc_ppt/icons/graduation.png"/>
          <p:cNvPicPr>
            <a:picLocks noChangeAspect="1"/>
          </p:cNvPicPr>
          <p:nvPr/>
        </p:nvPicPr>
        <p:blipFill>
          <a:blip r:embed="rId3"/>
          <a:stretch>
            <a:fillRect/>
          </a:stretch>
        </p:blipFill>
        <p:spPr>
          <a:xfrm>
            <a:off x="1182868" y="2142988"/>
            <a:ext cx="286024" cy="286024"/>
          </a:xfrm>
          <a:prstGeom prst="rect">
            <a:avLst/>
          </a:prstGeom>
        </p:spPr>
      </p:pic>
      <p:sp>
        <p:nvSpPr>
          <p:cNvPr id="8" name="Shape 5"/>
          <p:cNvSpPr/>
          <p:nvPr/>
        </p:nvSpPr>
        <p:spPr>
          <a:xfrm>
            <a:off x="1014984" y="1975104"/>
            <a:ext cx="621792" cy="621792"/>
          </a:xfrm>
          <a:prstGeom prst="ellipse">
            <a:avLst/>
          </a:prstGeom>
          <a:ln w="16510">
            <a:solidFill>
              <a:srgbClr val="FFFFFF"/>
            </a:solidFill>
            <a:prstDash val="solid"/>
          </a:ln>
        </p:spPr>
      </p:sp>
      <p:sp>
        <p:nvSpPr>
          <p:cNvPr id="9" name="Text 6"/>
          <p:cNvSpPr/>
          <p:nvPr/>
        </p:nvSpPr>
        <p:spPr>
          <a:xfrm>
            <a:off x="1874520" y="1783080"/>
            <a:ext cx="2148840" cy="100584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Education</a:t>
            </a:r>
            <a:endParaRPr lang="en-US" sz="1700" dirty="0"/>
          </a:p>
        </p:txBody>
      </p:sp>
      <p:sp>
        <p:nvSpPr>
          <p:cNvPr id="10" name="Shape 7"/>
          <p:cNvSpPr/>
          <p:nvPr/>
        </p:nvSpPr>
        <p:spPr>
          <a:xfrm>
            <a:off x="896112" y="3108960"/>
            <a:ext cx="146304" cy="146304"/>
          </a:xfrm>
          <a:prstGeom prst="ellipse">
            <a:avLst/>
          </a:prstGeom>
          <a:solidFill>
            <a:srgbClr val="028090"/>
          </a:solidFill>
          <a:ln/>
        </p:spPr>
      </p:sp>
      <p:sp>
        <p:nvSpPr>
          <p:cNvPr id="11" name="Text 8"/>
          <p:cNvSpPr/>
          <p:nvPr/>
        </p:nvSpPr>
        <p:spPr>
          <a:xfrm>
            <a:off x="1170432" y="29900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Resume education without interruption</a:t>
            </a:r>
            <a:endParaRPr lang="en-US" sz="1150" dirty="0"/>
          </a:p>
        </p:txBody>
      </p:sp>
      <p:sp>
        <p:nvSpPr>
          <p:cNvPr id="12" name="Shape 9"/>
          <p:cNvSpPr/>
          <p:nvPr/>
        </p:nvSpPr>
        <p:spPr>
          <a:xfrm>
            <a:off x="896112" y="4023360"/>
            <a:ext cx="146304" cy="146304"/>
          </a:xfrm>
          <a:prstGeom prst="ellipse">
            <a:avLst/>
          </a:prstGeom>
          <a:solidFill>
            <a:srgbClr val="028090"/>
          </a:solidFill>
          <a:ln/>
        </p:spPr>
      </p:sp>
      <p:sp>
        <p:nvSpPr>
          <p:cNvPr id="13" name="Text 10"/>
          <p:cNvSpPr/>
          <p:nvPr/>
        </p:nvSpPr>
        <p:spPr>
          <a:xfrm>
            <a:off x="1170432" y="39044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Continue at the same school where safe</a:t>
            </a:r>
            <a:endParaRPr lang="en-US" sz="1150" dirty="0"/>
          </a:p>
        </p:txBody>
      </p:sp>
      <p:sp>
        <p:nvSpPr>
          <p:cNvPr id="14" name="Shape 11"/>
          <p:cNvSpPr/>
          <p:nvPr/>
        </p:nvSpPr>
        <p:spPr>
          <a:xfrm>
            <a:off x="896112" y="4937760"/>
            <a:ext cx="146304" cy="146304"/>
          </a:xfrm>
          <a:prstGeom prst="ellipse">
            <a:avLst/>
          </a:prstGeom>
          <a:solidFill>
            <a:srgbClr val="028090"/>
          </a:solidFill>
          <a:ln/>
        </p:spPr>
      </p:sp>
      <p:sp>
        <p:nvSpPr>
          <p:cNvPr id="15" name="Text 12"/>
          <p:cNvSpPr/>
          <p:nvPr/>
        </p:nvSpPr>
        <p:spPr>
          <a:xfrm>
            <a:off x="1170432" y="48188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Shift schools where necessary for safety</a:t>
            </a:r>
            <a:endParaRPr lang="en-US" sz="1150" dirty="0"/>
          </a:p>
        </p:txBody>
      </p:sp>
      <p:sp>
        <p:nvSpPr>
          <p:cNvPr id="16" name="Shape 13"/>
          <p:cNvSpPr/>
          <p:nvPr/>
        </p:nvSpPr>
        <p:spPr>
          <a:xfrm>
            <a:off x="4379976" y="1783080"/>
            <a:ext cx="3520440" cy="4114800"/>
          </a:xfrm>
          <a:prstGeom prst="roundRect">
            <a:avLst>
              <a:gd name="adj" fmla="val 2597"/>
            </a:avLst>
          </a:prstGeom>
          <a:solidFill>
            <a:srgbClr val="FFFFFF"/>
          </a:solidFill>
          <a:ln w="12700">
            <a:solidFill>
              <a:srgbClr val="DCE7E7"/>
            </a:solidFill>
            <a:prstDash val="solid"/>
          </a:ln>
          <a:effectLst>
            <a:outerShdw blurRad="76200" dist="25400" dir="5400000" algn="bl" rotWithShape="0">
              <a:srgbClr val="1B2B2B">
                <a:alpha val="10000"/>
              </a:srgbClr>
            </a:outerShdw>
          </a:effectLst>
        </p:spPr>
      </p:sp>
      <p:sp>
        <p:nvSpPr>
          <p:cNvPr id="17" name="Shape 14"/>
          <p:cNvSpPr/>
          <p:nvPr/>
        </p:nvSpPr>
        <p:spPr>
          <a:xfrm>
            <a:off x="4379976" y="1783080"/>
            <a:ext cx="3520440" cy="1005840"/>
          </a:xfrm>
          <a:prstGeom prst="roundRect">
            <a:avLst>
              <a:gd name="adj" fmla="val 9091"/>
            </a:avLst>
          </a:prstGeom>
          <a:solidFill>
            <a:srgbClr val="00A896"/>
          </a:solidFill>
          <a:ln/>
        </p:spPr>
      </p:sp>
      <p:sp>
        <p:nvSpPr>
          <p:cNvPr id="18" name="Shape 15"/>
          <p:cNvSpPr/>
          <p:nvPr/>
        </p:nvSpPr>
        <p:spPr>
          <a:xfrm>
            <a:off x="4379976" y="2286000"/>
            <a:ext cx="3520440" cy="502920"/>
          </a:xfrm>
          <a:prstGeom prst="rect">
            <a:avLst/>
          </a:prstGeom>
          <a:solidFill>
            <a:srgbClr val="00A896"/>
          </a:solidFill>
          <a:ln/>
        </p:spPr>
      </p:sp>
      <p:pic>
        <p:nvPicPr>
          <p:cNvPr id="19" name="Image 1" descr="/home/claude/cwc_ppt/icons/balance.png"/>
          <p:cNvPicPr>
            <a:picLocks noChangeAspect="1"/>
          </p:cNvPicPr>
          <p:nvPr/>
        </p:nvPicPr>
        <p:blipFill>
          <a:blip r:embed="rId4"/>
          <a:stretch>
            <a:fillRect/>
          </a:stretch>
        </p:blipFill>
        <p:spPr>
          <a:xfrm>
            <a:off x="4922764" y="2142988"/>
            <a:ext cx="286024" cy="286024"/>
          </a:xfrm>
          <a:prstGeom prst="rect">
            <a:avLst/>
          </a:prstGeom>
        </p:spPr>
      </p:pic>
      <p:sp>
        <p:nvSpPr>
          <p:cNvPr id="20" name="Shape 16"/>
          <p:cNvSpPr/>
          <p:nvPr/>
        </p:nvSpPr>
        <p:spPr>
          <a:xfrm>
            <a:off x="4754880" y="1975104"/>
            <a:ext cx="621792" cy="621792"/>
          </a:xfrm>
          <a:prstGeom prst="ellipse">
            <a:avLst/>
          </a:prstGeom>
          <a:ln w="16510">
            <a:solidFill>
              <a:srgbClr val="FFFFFF"/>
            </a:solidFill>
            <a:prstDash val="solid"/>
          </a:ln>
        </p:spPr>
      </p:sp>
      <p:sp>
        <p:nvSpPr>
          <p:cNvPr id="21" name="Text 17"/>
          <p:cNvSpPr/>
          <p:nvPr/>
        </p:nvSpPr>
        <p:spPr>
          <a:xfrm>
            <a:off x="5614416" y="1783080"/>
            <a:ext cx="2148840" cy="100584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Legal Aid</a:t>
            </a:r>
            <a:endParaRPr lang="en-US" sz="1700" dirty="0"/>
          </a:p>
        </p:txBody>
      </p:sp>
      <p:sp>
        <p:nvSpPr>
          <p:cNvPr id="22" name="Shape 18"/>
          <p:cNvSpPr/>
          <p:nvPr/>
        </p:nvSpPr>
        <p:spPr>
          <a:xfrm>
            <a:off x="4636008" y="3108960"/>
            <a:ext cx="146304" cy="146304"/>
          </a:xfrm>
          <a:prstGeom prst="ellipse">
            <a:avLst/>
          </a:prstGeom>
          <a:solidFill>
            <a:srgbClr val="00A896"/>
          </a:solidFill>
          <a:ln/>
        </p:spPr>
      </p:sp>
      <p:sp>
        <p:nvSpPr>
          <p:cNvPr id="23" name="Text 19"/>
          <p:cNvSpPr/>
          <p:nvPr/>
        </p:nvSpPr>
        <p:spPr>
          <a:xfrm>
            <a:off x="4910328" y="29900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CWC recommends assistance via the DLSA</a:t>
            </a:r>
            <a:endParaRPr lang="en-US" sz="1150" dirty="0"/>
          </a:p>
        </p:txBody>
      </p:sp>
      <p:sp>
        <p:nvSpPr>
          <p:cNvPr id="24" name="Shape 20"/>
          <p:cNvSpPr/>
          <p:nvPr/>
        </p:nvSpPr>
        <p:spPr>
          <a:xfrm>
            <a:off x="4636008" y="4023360"/>
            <a:ext cx="146304" cy="146304"/>
          </a:xfrm>
          <a:prstGeom prst="ellipse">
            <a:avLst/>
          </a:prstGeom>
          <a:solidFill>
            <a:srgbClr val="00A896"/>
          </a:solidFill>
          <a:ln/>
        </p:spPr>
      </p:sp>
      <p:sp>
        <p:nvSpPr>
          <p:cNvPr id="25" name="Text 21"/>
          <p:cNvSpPr/>
          <p:nvPr/>
        </p:nvSpPr>
        <p:spPr>
          <a:xfrm>
            <a:off x="4910328" y="39044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Free legal aid and counselling</a:t>
            </a:r>
            <a:endParaRPr lang="en-US" sz="1150" dirty="0"/>
          </a:p>
        </p:txBody>
      </p:sp>
      <p:sp>
        <p:nvSpPr>
          <p:cNvPr id="26" name="Shape 22"/>
          <p:cNvSpPr/>
          <p:nvPr/>
        </p:nvSpPr>
        <p:spPr>
          <a:xfrm>
            <a:off x="4636008" y="4937760"/>
            <a:ext cx="146304" cy="146304"/>
          </a:xfrm>
          <a:prstGeom prst="ellipse">
            <a:avLst/>
          </a:prstGeom>
          <a:solidFill>
            <a:srgbClr val="00A896"/>
          </a:solidFill>
          <a:ln/>
        </p:spPr>
      </p:sp>
      <p:sp>
        <p:nvSpPr>
          <p:cNvPr id="27" name="Text 23"/>
          <p:cNvSpPr/>
          <p:nvPr/>
        </p:nvSpPr>
        <p:spPr>
          <a:xfrm>
            <a:off x="4910328" y="48188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Access to medical exam &amp; Support Person services</a:t>
            </a:r>
            <a:endParaRPr lang="en-US" sz="1150" dirty="0"/>
          </a:p>
        </p:txBody>
      </p:sp>
      <p:sp>
        <p:nvSpPr>
          <p:cNvPr id="28" name="Shape 24"/>
          <p:cNvSpPr/>
          <p:nvPr/>
        </p:nvSpPr>
        <p:spPr>
          <a:xfrm>
            <a:off x="8119872" y="1783080"/>
            <a:ext cx="3520440" cy="4114800"/>
          </a:xfrm>
          <a:prstGeom prst="roundRect">
            <a:avLst>
              <a:gd name="adj" fmla="val 2597"/>
            </a:avLst>
          </a:prstGeom>
          <a:solidFill>
            <a:srgbClr val="FFFFFF"/>
          </a:solidFill>
          <a:ln w="12700">
            <a:solidFill>
              <a:srgbClr val="DCE7E7"/>
            </a:solidFill>
            <a:prstDash val="solid"/>
          </a:ln>
          <a:effectLst>
            <a:outerShdw blurRad="76200" dist="25400" dir="5400000" algn="bl" rotWithShape="0">
              <a:srgbClr val="1B2B2B">
                <a:alpha val="10000"/>
              </a:srgbClr>
            </a:outerShdw>
          </a:effectLst>
        </p:spPr>
      </p:sp>
      <p:sp>
        <p:nvSpPr>
          <p:cNvPr id="29" name="Shape 25"/>
          <p:cNvSpPr/>
          <p:nvPr/>
        </p:nvSpPr>
        <p:spPr>
          <a:xfrm>
            <a:off x="8119872" y="1783080"/>
            <a:ext cx="3520440" cy="1005840"/>
          </a:xfrm>
          <a:prstGeom prst="roundRect">
            <a:avLst>
              <a:gd name="adj" fmla="val 9091"/>
            </a:avLst>
          </a:prstGeom>
          <a:solidFill>
            <a:srgbClr val="02C39A"/>
          </a:solidFill>
          <a:ln/>
        </p:spPr>
      </p:sp>
      <p:sp>
        <p:nvSpPr>
          <p:cNvPr id="30" name="Shape 26"/>
          <p:cNvSpPr/>
          <p:nvPr/>
        </p:nvSpPr>
        <p:spPr>
          <a:xfrm>
            <a:off x="8119872" y="2286000"/>
            <a:ext cx="3520440" cy="502920"/>
          </a:xfrm>
          <a:prstGeom prst="rect">
            <a:avLst/>
          </a:prstGeom>
          <a:solidFill>
            <a:srgbClr val="02C39A"/>
          </a:solidFill>
          <a:ln/>
        </p:spPr>
      </p:sp>
      <p:pic>
        <p:nvPicPr>
          <p:cNvPr id="31" name="Image 2" descr="/home/claude/cwc_ppt/icons/moneybill.png"/>
          <p:cNvPicPr>
            <a:picLocks noChangeAspect="1"/>
          </p:cNvPicPr>
          <p:nvPr/>
        </p:nvPicPr>
        <p:blipFill>
          <a:blip r:embed="rId5"/>
          <a:stretch>
            <a:fillRect/>
          </a:stretch>
        </p:blipFill>
        <p:spPr>
          <a:xfrm>
            <a:off x="8662660" y="2142988"/>
            <a:ext cx="286024" cy="286024"/>
          </a:xfrm>
          <a:prstGeom prst="rect">
            <a:avLst/>
          </a:prstGeom>
        </p:spPr>
      </p:pic>
      <p:sp>
        <p:nvSpPr>
          <p:cNvPr id="32" name="Shape 27"/>
          <p:cNvSpPr/>
          <p:nvPr/>
        </p:nvSpPr>
        <p:spPr>
          <a:xfrm>
            <a:off x="8494776" y="1975104"/>
            <a:ext cx="621792" cy="621792"/>
          </a:xfrm>
          <a:prstGeom prst="ellipse">
            <a:avLst/>
          </a:prstGeom>
          <a:ln w="16510">
            <a:solidFill>
              <a:srgbClr val="FFFFFF"/>
            </a:solidFill>
            <a:prstDash val="solid"/>
          </a:ln>
        </p:spPr>
      </p:sp>
      <p:sp>
        <p:nvSpPr>
          <p:cNvPr id="33" name="Text 28"/>
          <p:cNvSpPr/>
          <p:nvPr/>
        </p:nvSpPr>
        <p:spPr>
          <a:xfrm>
            <a:off x="9354312" y="1783080"/>
            <a:ext cx="2148840" cy="100584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Financial Assistance</a:t>
            </a:r>
            <a:endParaRPr lang="en-US" sz="1700" dirty="0"/>
          </a:p>
        </p:txBody>
      </p:sp>
      <p:sp>
        <p:nvSpPr>
          <p:cNvPr id="34" name="Shape 29"/>
          <p:cNvSpPr/>
          <p:nvPr/>
        </p:nvSpPr>
        <p:spPr>
          <a:xfrm>
            <a:off x="8375904" y="3108960"/>
            <a:ext cx="146304" cy="146304"/>
          </a:xfrm>
          <a:prstGeom prst="ellipse">
            <a:avLst/>
          </a:prstGeom>
          <a:solidFill>
            <a:srgbClr val="02C39A"/>
          </a:solidFill>
          <a:ln/>
        </p:spPr>
      </p:sp>
      <p:sp>
        <p:nvSpPr>
          <p:cNvPr id="35" name="Text 30"/>
          <p:cNvSpPr/>
          <p:nvPr/>
        </p:nvSpPr>
        <p:spPr>
          <a:xfrm>
            <a:off x="8650224" y="29900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Immediate needs: food, clothing, transport</a:t>
            </a:r>
            <a:endParaRPr lang="en-US" sz="1150" dirty="0"/>
          </a:p>
        </p:txBody>
      </p:sp>
      <p:sp>
        <p:nvSpPr>
          <p:cNvPr id="36" name="Shape 31"/>
          <p:cNvSpPr/>
          <p:nvPr/>
        </p:nvSpPr>
        <p:spPr>
          <a:xfrm>
            <a:off x="8375904" y="4023360"/>
            <a:ext cx="146304" cy="146304"/>
          </a:xfrm>
          <a:prstGeom prst="ellipse">
            <a:avLst/>
          </a:prstGeom>
          <a:solidFill>
            <a:srgbClr val="02C39A"/>
          </a:solidFill>
          <a:ln/>
        </p:spPr>
      </p:sp>
      <p:sp>
        <p:nvSpPr>
          <p:cNvPr id="37" name="Text 32"/>
          <p:cNvSpPr/>
          <p:nvPr/>
        </p:nvSpPr>
        <p:spPr>
          <a:xfrm>
            <a:off x="8650224" y="39044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Recommended through DLSA / DCPU</a:t>
            </a:r>
            <a:endParaRPr lang="en-US" sz="1150" dirty="0"/>
          </a:p>
        </p:txBody>
      </p:sp>
      <p:sp>
        <p:nvSpPr>
          <p:cNvPr id="38" name="Shape 33"/>
          <p:cNvSpPr/>
          <p:nvPr/>
        </p:nvSpPr>
        <p:spPr>
          <a:xfrm>
            <a:off x="8375904" y="4937760"/>
            <a:ext cx="146304" cy="146304"/>
          </a:xfrm>
          <a:prstGeom prst="ellipse">
            <a:avLst/>
          </a:prstGeom>
          <a:solidFill>
            <a:srgbClr val="02C39A"/>
          </a:solidFill>
          <a:ln/>
        </p:spPr>
      </p:sp>
      <p:sp>
        <p:nvSpPr>
          <p:cNvPr id="39" name="Text 34"/>
          <p:cNvSpPr/>
          <p:nvPr/>
        </p:nvSpPr>
        <p:spPr>
          <a:xfrm>
            <a:off x="8650224" y="4818888"/>
            <a:ext cx="2743200" cy="822960"/>
          </a:xfrm>
          <a:prstGeom prst="rect">
            <a:avLst/>
          </a:prstGeom>
          <a:noFill/>
          <a:ln/>
        </p:spPr>
        <p:txBody>
          <a:bodyPr wrap="square" rtlCol="0" anchor="ctr"/>
          <a:lstStyle/>
          <a:p>
            <a:pPr marL="0" indent="0">
              <a:lnSpc>
                <a:spcPct val="112000"/>
              </a:lnSpc>
              <a:buNone/>
            </a:pPr>
            <a:r>
              <a:rPr lang="en-US" sz="1150" dirty="0">
                <a:solidFill>
                  <a:srgbClr val="13292B"/>
                </a:solidFill>
                <a:latin typeface="Calibri" pitchFamily="34" charset="0"/>
                <a:ea typeface="Calibri" pitchFamily="34" charset="-122"/>
                <a:cs typeface="Calibri" pitchFamily="34" charset="-120"/>
              </a:rPr>
              <a:t>Drawn from funds under the JJ framework</a:t>
            </a:r>
            <a:endParaRPr lang="en-US" sz="1150" dirty="0"/>
          </a:p>
        </p:txBody>
      </p:sp>
      <p:sp>
        <p:nvSpPr>
          <p:cNvPr id="40" name="Text 35"/>
          <p:cNvSpPr/>
          <p:nvPr/>
        </p:nvSpPr>
        <p:spPr>
          <a:xfrm>
            <a:off x="457200" y="6473952"/>
            <a:ext cx="6400800" cy="274320"/>
          </a:xfrm>
          <a:prstGeom prst="rect">
            <a:avLst/>
          </a:prstGeom>
          <a:noFill/>
          <a:ln/>
        </p:spPr>
        <p:txBody>
          <a:bodyPr wrap="square" rtlCol="0" anchor="ctr"/>
          <a:lstStyle/>
          <a:p>
            <a:pPr marL="0" indent="0">
              <a:buNone/>
            </a:pPr>
            <a:r>
              <a:rPr lang="en-US" sz="950" i="1" dirty="0">
                <a:solidFill>
                  <a:srgbClr val="5A6E70"/>
                </a:solidFill>
                <a:latin typeface="Calibri" pitchFamily="34" charset="0"/>
                <a:ea typeface="Calibri" pitchFamily="34" charset="-122"/>
                <a:cs typeface="Calibri" pitchFamily="34" charset="-120"/>
              </a:rPr>
              <a:t>Education, Legal Aid &amp; Financial Assistance</a:t>
            </a:r>
            <a:endParaRPr lang="en-US" sz="950" dirty="0"/>
          </a:p>
        </p:txBody>
      </p:sp>
      <p:sp>
        <p:nvSpPr>
          <p:cNvPr id="41" name="Text 36"/>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5A6E70"/>
                </a:solidFill>
                <a:latin typeface="Calibri" pitchFamily="34" charset="0"/>
                <a:ea typeface="Calibri" pitchFamily="34" charset="-122"/>
                <a:cs typeface="Calibri" pitchFamily="34" charset="-120"/>
              </a:rPr>
              <a:t>12</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bg>
      <p:bgPr>
        <a:solidFill>
          <a:srgbClr val="F7FAFA"/>
        </a:solidFill>
        <a:effectLst/>
      </p:bgPr>
    </p:bg>
    <p:spTree>
      <p:nvGrpSpPr>
        <p:cNvPr id="1" name=""/>
        <p:cNvGrpSpPr/>
        <p:nvPr/>
      </p:nvGrpSpPr>
      <p:grpSpPr>
        <a:xfrm>
          <a:off x="0" y="0"/>
          <a:ext cx="0" cy="0"/>
          <a:chOff x="0" y="0"/>
          <a:chExt cx="0" cy="0"/>
        </a:xfrm>
      </p:grpSpPr>
      <p:sp>
        <p:nvSpPr>
          <p:cNvPr id="2" name="Text 0"/>
          <p:cNvSpPr/>
          <p:nvPr/>
        </p:nvSpPr>
        <p:spPr>
          <a:xfrm>
            <a:off x="822960" y="685800"/>
            <a:ext cx="10058400" cy="640080"/>
          </a:xfrm>
          <a:prstGeom prst="rect">
            <a:avLst/>
          </a:prstGeom>
          <a:noFill/>
          <a:ln/>
        </p:spPr>
        <p:txBody>
          <a:bodyPr wrap="square" rtlCol="0" anchor="ctr"/>
          <a:lstStyle/>
          <a:p>
            <a:pPr marL="0" indent="0">
              <a:buNone/>
            </a:pPr>
            <a:r>
              <a:rPr lang="en-US" sz="3400" b="1" dirty="0">
                <a:solidFill>
                  <a:srgbClr val="13292B"/>
                </a:solidFill>
                <a:latin typeface="Cambria" pitchFamily="34" charset="0"/>
                <a:ea typeface="Cambria" pitchFamily="34" charset="-122"/>
                <a:cs typeface="Cambria" pitchFamily="34" charset="-120"/>
              </a:rPr>
              <a:t>The Child Behind the Case</a:t>
            </a:r>
            <a:endParaRPr lang="en-US" sz="3400" dirty="0"/>
          </a:p>
        </p:txBody>
      </p:sp>
      <p:sp>
        <p:nvSpPr>
          <p:cNvPr id="3" name="Shape 1"/>
          <p:cNvSpPr/>
          <p:nvPr/>
        </p:nvSpPr>
        <p:spPr>
          <a:xfrm>
            <a:off x="822960" y="1737360"/>
            <a:ext cx="10515600" cy="1051560"/>
          </a:xfrm>
          <a:prstGeom prst="roundRect">
            <a:avLst>
              <a:gd name="adj" fmla="val 8696"/>
            </a:avLst>
          </a:prstGeom>
          <a:solidFill>
            <a:srgbClr val="013A40"/>
          </a:solidFill>
          <a:ln/>
        </p:spPr>
      </p:sp>
      <p:sp>
        <p:nvSpPr>
          <p:cNvPr id="4" name="Text 2"/>
          <p:cNvSpPr/>
          <p:nvPr/>
        </p:nvSpPr>
        <p:spPr>
          <a:xfrm>
            <a:off x="914400" y="2029968"/>
            <a:ext cx="1828800" cy="512064"/>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Law</a:t>
            </a:r>
            <a:endParaRPr lang="en-US" sz="1500" dirty="0"/>
          </a:p>
        </p:txBody>
      </p:sp>
      <p:sp>
        <p:nvSpPr>
          <p:cNvPr id="5" name="Text 3"/>
          <p:cNvSpPr/>
          <p:nvPr/>
        </p:nvSpPr>
        <p:spPr>
          <a:xfrm>
            <a:off x="2697480" y="2029968"/>
            <a:ext cx="1107338" cy="512064"/>
          </a:xfrm>
          <a:prstGeom prst="rect">
            <a:avLst/>
          </a:prstGeom>
          <a:noFill/>
          <a:ln/>
        </p:spPr>
        <p:txBody>
          <a:bodyPr wrap="square" rtlCol="0" anchor="ctr"/>
          <a:lstStyle/>
          <a:p>
            <a:pPr marL="0" indent="0" algn="ctr">
              <a:buNone/>
            </a:pPr>
            <a:r>
              <a:rPr lang="en-US" sz="1900" dirty="0">
                <a:solidFill>
                  <a:srgbClr val="02C39A"/>
                </a:solidFill>
                <a:latin typeface="Calibri" pitchFamily="34" charset="0"/>
                <a:ea typeface="Calibri" pitchFamily="34" charset="-122"/>
                <a:cs typeface="Calibri" pitchFamily="34" charset="-120"/>
              </a:rPr>
              <a:t>→</a:t>
            </a:r>
            <a:endParaRPr lang="en-US" sz="1900" dirty="0"/>
          </a:p>
        </p:txBody>
      </p:sp>
      <p:sp>
        <p:nvSpPr>
          <p:cNvPr id="6" name="Text 4"/>
          <p:cNvSpPr/>
          <p:nvPr/>
        </p:nvSpPr>
        <p:spPr>
          <a:xfrm>
            <a:off x="3251149" y="2029968"/>
            <a:ext cx="1828800" cy="512064"/>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Child</a:t>
            </a:r>
            <a:endParaRPr lang="en-US" sz="1500" dirty="0"/>
          </a:p>
        </p:txBody>
      </p:sp>
      <p:sp>
        <p:nvSpPr>
          <p:cNvPr id="7" name="Text 5"/>
          <p:cNvSpPr/>
          <p:nvPr/>
        </p:nvSpPr>
        <p:spPr>
          <a:xfrm>
            <a:off x="5542178" y="2029968"/>
            <a:ext cx="1107338" cy="512064"/>
          </a:xfrm>
          <a:prstGeom prst="rect">
            <a:avLst/>
          </a:prstGeom>
          <a:noFill/>
          <a:ln/>
        </p:spPr>
        <p:txBody>
          <a:bodyPr wrap="square" rtlCol="0" anchor="ctr"/>
          <a:lstStyle/>
          <a:p>
            <a:pPr marL="0" indent="0" algn="ctr">
              <a:buNone/>
            </a:pPr>
            <a:r>
              <a:rPr lang="en-US" sz="1900" dirty="0">
                <a:solidFill>
                  <a:srgbClr val="02C39A"/>
                </a:solidFill>
                <a:latin typeface="Calibri" pitchFamily="34" charset="0"/>
                <a:ea typeface="Calibri" pitchFamily="34" charset="-122"/>
                <a:cs typeface="Calibri" pitchFamily="34" charset="-120"/>
              </a:rPr>
              <a:t>→</a:t>
            </a:r>
            <a:endParaRPr lang="en-US" sz="1900" dirty="0"/>
          </a:p>
        </p:txBody>
      </p:sp>
      <p:sp>
        <p:nvSpPr>
          <p:cNvPr id="8" name="Text 6"/>
          <p:cNvSpPr/>
          <p:nvPr/>
        </p:nvSpPr>
        <p:spPr>
          <a:xfrm>
            <a:off x="6095848" y="2029968"/>
            <a:ext cx="1828800" cy="512064"/>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Family</a:t>
            </a:r>
            <a:endParaRPr lang="en-US" sz="1500" dirty="0"/>
          </a:p>
        </p:txBody>
      </p:sp>
      <p:sp>
        <p:nvSpPr>
          <p:cNvPr id="9" name="Text 7"/>
          <p:cNvSpPr/>
          <p:nvPr/>
        </p:nvSpPr>
        <p:spPr>
          <a:xfrm>
            <a:off x="8386877" y="2029968"/>
            <a:ext cx="1107338" cy="512064"/>
          </a:xfrm>
          <a:prstGeom prst="rect">
            <a:avLst/>
          </a:prstGeom>
          <a:noFill/>
          <a:ln/>
        </p:spPr>
        <p:txBody>
          <a:bodyPr wrap="square" rtlCol="0" anchor="ctr"/>
          <a:lstStyle/>
          <a:p>
            <a:pPr marL="0" indent="0" algn="ctr">
              <a:buNone/>
            </a:pPr>
            <a:r>
              <a:rPr lang="en-US" sz="1900" dirty="0">
                <a:solidFill>
                  <a:srgbClr val="02C39A"/>
                </a:solidFill>
                <a:latin typeface="Calibri" pitchFamily="34" charset="0"/>
                <a:ea typeface="Calibri" pitchFamily="34" charset="-122"/>
                <a:cs typeface="Calibri" pitchFamily="34" charset="-120"/>
              </a:rPr>
              <a:t>→</a:t>
            </a:r>
            <a:endParaRPr lang="en-US" sz="1900" dirty="0"/>
          </a:p>
        </p:txBody>
      </p:sp>
      <p:sp>
        <p:nvSpPr>
          <p:cNvPr id="10" name="Text 8"/>
          <p:cNvSpPr/>
          <p:nvPr/>
        </p:nvSpPr>
        <p:spPr>
          <a:xfrm>
            <a:off x="8940546" y="2029968"/>
            <a:ext cx="1828800" cy="512064"/>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System</a:t>
            </a:r>
            <a:endParaRPr lang="en-US" sz="1500" dirty="0"/>
          </a:p>
        </p:txBody>
      </p:sp>
      <p:sp>
        <p:nvSpPr>
          <p:cNvPr id="11" name="Shape 9"/>
          <p:cNvSpPr/>
          <p:nvPr/>
        </p:nvSpPr>
        <p:spPr>
          <a:xfrm>
            <a:off x="2049628" y="3246120"/>
            <a:ext cx="0" cy="320040"/>
          </a:xfrm>
          <a:prstGeom prst="line">
            <a:avLst/>
          </a:prstGeom>
          <a:noFill/>
          <a:ln w="19050">
            <a:solidFill>
              <a:srgbClr val="DCE7E7"/>
            </a:solidFill>
            <a:prstDash val="solid"/>
          </a:ln>
        </p:spPr>
      </p:sp>
      <p:sp>
        <p:nvSpPr>
          <p:cNvPr id="12" name="Shape 10"/>
          <p:cNvSpPr/>
          <p:nvPr/>
        </p:nvSpPr>
        <p:spPr>
          <a:xfrm>
            <a:off x="792328" y="3566160"/>
            <a:ext cx="2514600" cy="1051560"/>
          </a:xfrm>
          <a:prstGeom prst="roundRect">
            <a:avLst>
              <a:gd name="adj" fmla="val 7826"/>
            </a:avLst>
          </a:prstGeom>
          <a:solidFill>
            <a:srgbClr val="FFFFFF"/>
          </a:solidFill>
          <a:ln w="12700">
            <a:solidFill>
              <a:srgbClr val="DCE7E7"/>
            </a:solidFill>
            <a:prstDash val="solid"/>
          </a:ln>
        </p:spPr>
      </p:sp>
      <p:sp>
        <p:nvSpPr>
          <p:cNvPr id="13" name="Text 11"/>
          <p:cNvSpPr/>
          <p:nvPr/>
        </p:nvSpPr>
        <p:spPr>
          <a:xfrm>
            <a:off x="929488" y="3566160"/>
            <a:ext cx="2240280" cy="1051560"/>
          </a:xfrm>
          <a:prstGeom prst="rect">
            <a:avLst/>
          </a:prstGeom>
          <a:noFill/>
          <a:ln/>
        </p:spPr>
        <p:txBody>
          <a:bodyPr wrap="square" rtlCol="0" anchor="ctr"/>
          <a:lstStyle/>
          <a:p>
            <a:pPr marL="0" indent="0" algn="ctr">
              <a:lnSpc>
                <a:spcPct val="110000"/>
              </a:lnSpc>
              <a:buNone/>
            </a:pPr>
            <a:r>
              <a:rPr lang="en-US" sz="1300" b="1" dirty="0">
                <a:solidFill>
                  <a:srgbClr val="13292B"/>
                </a:solidFill>
                <a:latin typeface="Calibri" pitchFamily="34" charset="0"/>
                <a:ea typeface="Calibri" pitchFamily="34" charset="-122"/>
                <a:cs typeface="Calibri" pitchFamily="34" charset="-120"/>
              </a:rPr>
              <a:t>Child's voice</a:t>
            </a:r>
            <a:endParaRPr lang="en-US" sz="1300" dirty="0"/>
          </a:p>
        </p:txBody>
      </p:sp>
      <p:sp>
        <p:nvSpPr>
          <p:cNvPr id="14" name="Shape 12"/>
          <p:cNvSpPr/>
          <p:nvPr/>
        </p:nvSpPr>
        <p:spPr>
          <a:xfrm>
            <a:off x="4747108" y="3246120"/>
            <a:ext cx="0" cy="320040"/>
          </a:xfrm>
          <a:prstGeom prst="line">
            <a:avLst/>
          </a:prstGeom>
          <a:noFill/>
          <a:ln w="19050">
            <a:solidFill>
              <a:srgbClr val="DCE7E7"/>
            </a:solidFill>
            <a:prstDash val="solid"/>
          </a:ln>
        </p:spPr>
      </p:sp>
      <p:sp>
        <p:nvSpPr>
          <p:cNvPr id="15" name="Shape 13"/>
          <p:cNvSpPr/>
          <p:nvPr/>
        </p:nvSpPr>
        <p:spPr>
          <a:xfrm>
            <a:off x="3489808" y="3566160"/>
            <a:ext cx="2514600" cy="1051560"/>
          </a:xfrm>
          <a:prstGeom prst="roundRect">
            <a:avLst>
              <a:gd name="adj" fmla="val 7826"/>
            </a:avLst>
          </a:prstGeom>
          <a:solidFill>
            <a:srgbClr val="FFFFFF"/>
          </a:solidFill>
          <a:ln w="12700">
            <a:solidFill>
              <a:srgbClr val="DCE7E7"/>
            </a:solidFill>
            <a:prstDash val="solid"/>
          </a:ln>
        </p:spPr>
      </p:sp>
      <p:sp>
        <p:nvSpPr>
          <p:cNvPr id="16" name="Text 14"/>
          <p:cNvSpPr/>
          <p:nvPr/>
        </p:nvSpPr>
        <p:spPr>
          <a:xfrm>
            <a:off x="3626968" y="3566160"/>
            <a:ext cx="2240280" cy="1051560"/>
          </a:xfrm>
          <a:prstGeom prst="rect">
            <a:avLst/>
          </a:prstGeom>
          <a:noFill/>
          <a:ln/>
        </p:spPr>
        <p:txBody>
          <a:bodyPr wrap="square" rtlCol="0" anchor="ctr"/>
          <a:lstStyle/>
          <a:p>
            <a:pPr marL="0" indent="0" algn="ctr">
              <a:lnSpc>
                <a:spcPct val="110000"/>
              </a:lnSpc>
              <a:buNone/>
            </a:pPr>
            <a:r>
              <a:rPr lang="en-US" sz="1300" b="1" dirty="0">
                <a:solidFill>
                  <a:srgbClr val="13292B"/>
                </a:solidFill>
                <a:latin typeface="Calibri" pitchFamily="34" charset="0"/>
                <a:ea typeface="Calibri" pitchFamily="34" charset="-122"/>
                <a:cs typeface="Calibri" pitchFamily="34" charset="-120"/>
              </a:rPr>
              <a:t>Best interests</a:t>
            </a:r>
            <a:endParaRPr lang="en-US" sz="1300" dirty="0"/>
          </a:p>
        </p:txBody>
      </p:sp>
      <p:sp>
        <p:nvSpPr>
          <p:cNvPr id="17" name="Shape 15"/>
          <p:cNvSpPr/>
          <p:nvPr/>
        </p:nvSpPr>
        <p:spPr>
          <a:xfrm>
            <a:off x="7444588" y="3246120"/>
            <a:ext cx="0" cy="320040"/>
          </a:xfrm>
          <a:prstGeom prst="line">
            <a:avLst/>
          </a:prstGeom>
          <a:noFill/>
          <a:ln w="19050">
            <a:solidFill>
              <a:srgbClr val="DCE7E7"/>
            </a:solidFill>
            <a:prstDash val="solid"/>
          </a:ln>
        </p:spPr>
      </p:sp>
      <p:sp>
        <p:nvSpPr>
          <p:cNvPr id="18" name="Shape 16"/>
          <p:cNvSpPr/>
          <p:nvPr/>
        </p:nvSpPr>
        <p:spPr>
          <a:xfrm>
            <a:off x="6187288" y="3566160"/>
            <a:ext cx="2514600" cy="1051560"/>
          </a:xfrm>
          <a:prstGeom prst="roundRect">
            <a:avLst>
              <a:gd name="adj" fmla="val 7826"/>
            </a:avLst>
          </a:prstGeom>
          <a:solidFill>
            <a:srgbClr val="FFFFFF"/>
          </a:solidFill>
          <a:ln w="12700">
            <a:solidFill>
              <a:srgbClr val="DCE7E7"/>
            </a:solidFill>
            <a:prstDash val="solid"/>
          </a:ln>
        </p:spPr>
      </p:sp>
      <p:sp>
        <p:nvSpPr>
          <p:cNvPr id="19" name="Text 17"/>
          <p:cNvSpPr/>
          <p:nvPr/>
        </p:nvSpPr>
        <p:spPr>
          <a:xfrm>
            <a:off x="6324448" y="3566160"/>
            <a:ext cx="2240280" cy="1051560"/>
          </a:xfrm>
          <a:prstGeom prst="rect">
            <a:avLst/>
          </a:prstGeom>
          <a:noFill/>
          <a:ln/>
        </p:spPr>
        <p:txBody>
          <a:bodyPr wrap="square" rtlCol="0" anchor="ctr"/>
          <a:lstStyle/>
          <a:p>
            <a:pPr marL="0" indent="0" algn="ctr">
              <a:lnSpc>
                <a:spcPct val="110000"/>
              </a:lnSpc>
              <a:buNone/>
            </a:pPr>
            <a:r>
              <a:rPr lang="en-US" sz="1300" b="1" dirty="0">
                <a:solidFill>
                  <a:srgbClr val="13292B"/>
                </a:solidFill>
                <a:latin typeface="Calibri" pitchFamily="34" charset="0"/>
                <a:ea typeface="Calibri" pitchFamily="34" charset="-122"/>
                <a:cs typeface="Calibri" pitchFamily="34" charset="-120"/>
              </a:rPr>
              <a:t>Family dynamics</a:t>
            </a:r>
            <a:endParaRPr lang="en-US" sz="1300" dirty="0"/>
          </a:p>
        </p:txBody>
      </p:sp>
      <p:sp>
        <p:nvSpPr>
          <p:cNvPr id="20" name="Shape 18"/>
          <p:cNvSpPr/>
          <p:nvPr/>
        </p:nvSpPr>
        <p:spPr>
          <a:xfrm>
            <a:off x="10142068" y="3246120"/>
            <a:ext cx="0" cy="320040"/>
          </a:xfrm>
          <a:prstGeom prst="line">
            <a:avLst/>
          </a:prstGeom>
          <a:noFill/>
          <a:ln w="19050">
            <a:solidFill>
              <a:srgbClr val="DCE7E7"/>
            </a:solidFill>
            <a:prstDash val="solid"/>
          </a:ln>
        </p:spPr>
      </p:sp>
      <p:sp>
        <p:nvSpPr>
          <p:cNvPr id="21" name="Shape 19"/>
          <p:cNvSpPr/>
          <p:nvPr/>
        </p:nvSpPr>
        <p:spPr>
          <a:xfrm>
            <a:off x="8884768" y="3566160"/>
            <a:ext cx="2514600" cy="1051560"/>
          </a:xfrm>
          <a:prstGeom prst="roundRect">
            <a:avLst>
              <a:gd name="adj" fmla="val 7826"/>
            </a:avLst>
          </a:prstGeom>
          <a:solidFill>
            <a:srgbClr val="FFFFFF"/>
          </a:solidFill>
          <a:ln w="12700">
            <a:solidFill>
              <a:srgbClr val="DCE7E7"/>
            </a:solidFill>
            <a:prstDash val="solid"/>
          </a:ln>
        </p:spPr>
      </p:sp>
      <p:sp>
        <p:nvSpPr>
          <p:cNvPr id="22" name="Text 20"/>
          <p:cNvSpPr/>
          <p:nvPr/>
        </p:nvSpPr>
        <p:spPr>
          <a:xfrm>
            <a:off x="9021928" y="3566160"/>
            <a:ext cx="2240280" cy="1051560"/>
          </a:xfrm>
          <a:prstGeom prst="rect">
            <a:avLst/>
          </a:prstGeom>
          <a:noFill/>
          <a:ln/>
        </p:spPr>
        <p:txBody>
          <a:bodyPr wrap="square" rtlCol="0" anchor="ctr"/>
          <a:lstStyle/>
          <a:p>
            <a:pPr marL="0" indent="0" algn="ctr">
              <a:lnSpc>
                <a:spcPct val="110000"/>
              </a:lnSpc>
              <a:buNone/>
            </a:pPr>
            <a:r>
              <a:rPr lang="en-US" sz="1300" b="1" dirty="0">
                <a:solidFill>
                  <a:srgbClr val="13292B"/>
                </a:solidFill>
                <a:latin typeface="Calibri" pitchFamily="34" charset="0"/>
                <a:ea typeface="Calibri" pitchFamily="34" charset="-122"/>
                <a:cs typeface="Calibri" pitchFamily="34" charset="-120"/>
              </a:rPr>
              <a:t>Protection without re-traumatisation</a:t>
            </a:r>
            <a:endParaRPr lang="en-US" sz="1300" dirty="0"/>
          </a:p>
        </p:txBody>
      </p:sp>
      <p:sp>
        <p:nvSpPr>
          <p:cNvPr id="23" name="Text 21"/>
          <p:cNvSpPr/>
          <p:nvPr/>
        </p:nvSpPr>
        <p:spPr>
          <a:xfrm>
            <a:off x="822960" y="5120640"/>
            <a:ext cx="10515600" cy="457200"/>
          </a:xfrm>
          <a:prstGeom prst="rect">
            <a:avLst/>
          </a:prstGeom>
          <a:noFill/>
          <a:ln/>
        </p:spPr>
        <p:txBody>
          <a:bodyPr wrap="square" rtlCol="0" anchor="ctr"/>
          <a:lstStyle/>
          <a:p>
            <a:pPr marL="0" indent="0" algn="ctr">
              <a:buNone/>
            </a:pPr>
            <a:r>
              <a:rPr lang="en-US" sz="1600" i="1" dirty="0">
                <a:solidFill>
                  <a:srgbClr val="028090"/>
                </a:solidFill>
                <a:latin typeface="Cambria" pitchFamily="34" charset="0"/>
                <a:ea typeface="Cambria" pitchFamily="34" charset="-122"/>
                <a:cs typeface="Cambria" pitchFamily="34" charset="-120"/>
              </a:rPr>
              <a:t>Not simply a victim. Not simply a witness. Not simply a case file.</a:t>
            </a:r>
            <a:endParaRPr lang="en-US" sz="1600" dirty="0"/>
          </a:p>
        </p:txBody>
      </p:sp>
      <p:sp>
        <p:nvSpPr>
          <p:cNvPr id="24" name="Text 22"/>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25" name="Text 23"/>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2</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bg>
      <p:bgPr>
        <a:solidFill>
          <a:srgbClr val="013A40"/>
        </a:solidFill>
        <a:effectLst/>
      </p:bgPr>
    </p:bg>
    <p:spTree>
      <p:nvGrpSpPr>
        <p:cNvPr id="1" name=""/>
        <p:cNvGrpSpPr/>
        <p:nvPr/>
      </p:nvGrpSpPr>
      <p:grpSpPr>
        <a:xfrm>
          <a:off x="0" y="0"/>
          <a:ext cx="0" cy="0"/>
          <a:chOff x="0" y="0"/>
          <a:chExt cx="0" cy="0"/>
        </a:xfrm>
      </p:grpSpPr>
      <p:sp>
        <p:nvSpPr>
          <p:cNvPr id="2" name="Shape 0"/>
          <p:cNvSpPr/>
          <p:nvPr/>
        </p:nvSpPr>
        <p:spPr>
          <a:xfrm>
            <a:off x="9509760" y="4206240"/>
            <a:ext cx="4572000" cy="4572000"/>
          </a:xfrm>
          <a:prstGeom prst="ellipse">
            <a:avLst/>
          </a:prstGeom>
          <a:solidFill>
            <a:srgbClr val="012E33"/>
          </a:solidFill>
          <a:ln/>
        </p:spPr>
      </p:sp>
      <p:sp>
        <p:nvSpPr>
          <p:cNvPr id="3" name="Text 1"/>
          <p:cNvSpPr/>
          <p:nvPr/>
        </p:nvSpPr>
        <p:spPr>
          <a:xfrm>
            <a:off x="822960" y="731520"/>
            <a:ext cx="7315200" cy="365760"/>
          </a:xfrm>
          <a:prstGeom prst="rect">
            <a:avLst/>
          </a:prstGeom>
          <a:noFill/>
          <a:ln/>
        </p:spPr>
        <p:txBody>
          <a:bodyPr wrap="square" rtlCol="0" anchor="ctr"/>
          <a:lstStyle/>
          <a:p>
            <a:pPr marL="0" indent="0">
              <a:buNone/>
            </a:pPr>
            <a:r>
              <a:rPr lang="en-US" sz="1300" b="1" kern="0" spc="300" dirty="0">
                <a:solidFill>
                  <a:srgbClr val="02C39A"/>
                </a:solidFill>
                <a:latin typeface="Calibri" pitchFamily="34" charset="0"/>
                <a:ea typeface="Calibri" pitchFamily="34" charset="-122"/>
                <a:cs typeface="Calibri" pitchFamily="34" charset="-120"/>
              </a:rPr>
              <a:t>CASE STUDY ONE</a:t>
            </a:r>
            <a:endParaRPr lang="en-US" sz="1300" dirty="0"/>
          </a:p>
        </p:txBody>
      </p:sp>
      <p:sp>
        <p:nvSpPr>
          <p:cNvPr id="4" name="Text 2"/>
          <p:cNvSpPr/>
          <p:nvPr/>
        </p:nvSpPr>
        <p:spPr>
          <a:xfrm>
            <a:off x="822960" y="1097280"/>
            <a:ext cx="10058400" cy="64008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When Protection Becomes Complicated</a:t>
            </a:r>
            <a:endParaRPr lang="en-US" sz="3200" dirty="0"/>
          </a:p>
        </p:txBody>
      </p:sp>
      <p:sp>
        <p:nvSpPr>
          <p:cNvPr id="5" name="Text 3"/>
          <p:cNvSpPr/>
          <p:nvPr/>
        </p:nvSpPr>
        <p:spPr>
          <a:xfrm>
            <a:off x="822960" y="2194560"/>
            <a:ext cx="8229600" cy="594360"/>
          </a:xfrm>
          <a:prstGeom prst="rect">
            <a:avLst/>
          </a:prstGeom>
          <a:noFill/>
          <a:ln/>
        </p:spPr>
        <p:txBody>
          <a:bodyPr wrap="square" rtlCol="0" anchor="ctr"/>
          <a:lstStyle/>
          <a:p>
            <a:pPr marL="0" indent="0">
              <a:buNone/>
            </a:pPr>
            <a:r>
              <a:rPr lang="en-US" sz="2600" i="1" dirty="0">
                <a:solidFill>
                  <a:srgbClr val="F2F8F7"/>
                </a:solidFill>
                <a:latin typeface="Cambria" pitchFamily="34" charset="0"/>
                <a:ea typeface="Cambria" pitchFamily="34" charset="-122"/>
                <a:cs typeface="Cambria" pitchFamily="34" charset="-120"/>
              </a:rPr>
              <a:t>An adolescent.</a:t>
            </a:r>
            <a:endParaRPr lang="en-US" sz="2600" dirty="0"/>
          </a:p>
        </p:txBody>
      </p:sp>
      <p:sp>
        <p:nvSpPr>
          <p:cNvPr id="6" name="Text 4"/>
          <p:cNvSpPr/>
          <p:nvPr/>
        </p:nvSpPr>
        <p:spPr>
          <a:xfrm>
            <a:off x="822960" y="2852928"/>
            <a:ext cx="8229600" cy="594360"/>
          </a:xfrm>
          <a:prstGeom prst="rect">
            <a:avLst/>
          </a:prstGeom>
          <a:noFill/>
          <a:ln/>
        </p:spPr>
        <p:txBody>
          <a:bodyPr wrap="square" rtlCol="0" anchor="ctr"/>
          <a:lstStyle/>
          <a:p>
            <a:pPr marL="0" indent="0">
              <a:buNone/>
            </a:pPr>
            <a:r>
              <a:rPr lang="en-US" sz="2600" i="1" dirty="0">
                <a:solidFill>
                  <a:srgbClr val="02C39A"/>
                </a:solidFill>
                <a:latin typeface="Cambria" pitchFamily="34" charset="0"/>
                <a:ea typeface="Cambria" pitchFamily="34" charset="-122"/>
                <a:cs typeface="Cambria" pitchFamily="34" charset="-120"/>
              </a:rPr>
              <a:t>A pregnancy.</a:t>
            </a:r>
            <a:endParaRPr lang="en-US" sz="2600" dirty="0"/>
          </a:p>
        </p:txBody>
      </p:sp>
      <p:sp>
        <p:nvSpPr>
          <p:cNvPr id="7" name="Text 5"/>
          <p:cNvSpPr/>
          <p:nvPr/>
        </p:nvSpPr>
        <p:spPr>
          <a:xfrm>
            <a:off x="822960" y="3511296"/>
            <a:ext cx="8229600" cy="594360"/>
          </a:xfrm>
          <a:prstGeom prst="rect">
            <a:avLst/>
          </a:prstGeom>
          <a:noFill/>
          <a:ln/>
        </p:spPr>
        <p:txBody>
          <a:bodyPr wrap="square" rtlCol="0" anchor="ctr"/>
          <a:lstStyle/>
          <a:p>
            <a:pPr marL="0" indent="0">
              <a:buNone/>
            </a:pPr>
            <a:r>
              <a:rPr lang="en-US" sz="2600" i="1" dirty="0">
                <a:solidFill>
                  <a:srgbClr val="F2F8F7"/>
                </a:solidFill>
                <a:latin typeface="Cambria" pitchFamily="34" charset="0"/>
                <a:ea typeface="Cambria" pitchFamily="34" charset="-122"/>
                <a:cs typeface="Cambria" pitchFamily="34" charset="-120"/>
              </a:rPr>
              <a:t>A distressed family.</a:t>
            </a:r>
            <a:endParaRPr lang="en-US" sz="2600" dirty="0"/>
          </a:p>
        </p:txBody>
      </p:sp>
      <p:sp>
        <p:nvSpPr>
          <p:cNvPr id="8" name="Text 6"/>
          <p:cNvSpPr/>
          <p:nvPr/>
        </p:nvSpPr>
        <p:spPr>
          <a:xfrm>
            <a:off x="822960" y="4169664"/>
            <a:ext cx="8229600" cy="594360"/>
          </a:xfrm>
          <a:prstGeom prst="rect">
            <a:avLst/>
          </a:prstGeom>
          <a:noFill/>
          <a:ln/>
        </p:spPr>
        <p:txBody>
          <a:bodyPr wrap="square" rtlCol="0" anchor="ctr"/>
          <a:lstStyle/>
          <a:p>
            <a:pPr marL="0" indent="0">
              <a:buNone/>
            </a:pPr>
            <a:r>
              <a:rPr lang="en-US" sz="2600" i="1" dirty="0">
                <a:solidFill>
                  <a:srgbClr val="02C39A"/>
                </a:solidFill>
                <a:latin typeface="Cambria" pitchFamily="34" charset="0"/>
                <a:ea typeface="Cambria" pitchFamily="34" charset="-122"/>
                <a:cs typeface="Cambria" pitchFamily="34" charset="-120"/>
              </a:rPr>
              <a:t>Multiple institutions.</a:t>
            </a:r>
            <a:endParaRPr lang="en-US" sz="2600" dirty="0"/>
          </a:p>
        </p:txBody>
      </p:sp>
      <p:sp>
        <p:nvSpPr>
          <p:cNvPr id="9" name="Shape 7"/>
          <p:cNvSpPr/>
          <p:nvPr/>
        </p:nvSpPr>
        <p:spPr>
          <a:xfrm>
            <a:off x="822960" y="5074920"/>
            <a:ext cx="2743200" cy="0"/>
          </a:xfrm>
          <a:prstGeom prst="line">
            <a:avLst/>
          </a:prstGeom>
          <a:noFill/>
          <a:ln w="19050">
            <a:solidFill>
              <a:srgbClr val="E4B363"/>
            </a:solidFill>
            <a:prstDash val="solid"/>
          </a:ln>
        </p:spPr>
      </p:sp>
      <p:sp>
        <p:nvSpPr>
          <p:cNvPr id="10" name="Text 8"/>
          <p:cNvSpPr/>
          <p:nvPr/>
        </p:nvSpPr>
        <p:spPr>
          <a:xfrm>
            <a:off x="822960" y="5257800"/>
            <a:ext cx="8229600" cy="502920"/>
          </a:xfrm>
          <a:prstGeom prst="rect">
            <a:avLst/>
          </a:prstGeom>
          <a:noFill/>
          <a:ln/>
        </p:spPr>
        <p:txBody>
          <a:bodyPr wrap="square" rtlCol="0" anchor="ctr"/>
          <a:lstStyle/>
          <a:p>
            <a:pPr marL="0" indent="0">
              <a:buNone/>
            </a:pPr>
            <a:r>
              <a:rPr lang="en-US" sz="2000" b="1" i="1" dirty="0">
                <a:solidFill>
                  <a:srgbClr val="E4B363"/>
                </a:solidFill>
                <a:latin typeface="Cambria" pitchFamily="34" charset="0"/>
                <a:ea typeface="Cambria" pitchFamily="34" charset="-122"/>
                <a:cs typeface="Cambria" pitchFamily="34" charset="-120"/>
              </a:rPr>
              <a:t>What needs to happen first?</a:t>
            </a:r>
            <a:endParaRPr lang="en-US" sz="2000" dirty="0"/>
          </a:p>
        </p:txBody>
      </p:sp>
      <p:sp>
        <p:nvSpPr>
          <p:cNvPr id="11" name="Text 9"/>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12" name="Text 10"/>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3</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7FAFA"/>
        </a:solidFill>
        <a:effectLst/>
      </p:bgPr>
    </p:bg>
    <p:spTree>
      <p:nvGrpSpPr>
        <p:cNvPr id="1" name=""/>
        <p:cNvGrpSpPr/>
        <p:nvPr/>
      </p:nvGrpSpPr>
      <p:grpSpPr>
        <a:xfrm>
          <a:off x="0" y="0"/>
          <a:ext cx="0" cy="0"/>
          <a:chOff x="0" y="0"/>
          <a:chExt cx="0" cy="0"/>
        </a:xfrm>
      </p:grpSpPr>
      <p:sp>
        <p:nvSpPr>
          <p:cNvPr id="2" name="Text 0"/>
          <p:cNvSpPr/>
          <p:nvPr/>
        </p:nvSpPr>
        <p:spPr>
          <a:xfrm>
            <a:off x="822960" y="685800"/>
            <a:ext cx="10515600" cy="640080"/>
          </a:xfrm>
          <a:prstGeom prst="rect">
            <a:avLst/>
          </a:prstGeom>
          <a:noFill/>
          <a:ln/>
        </p:spPr>
        <p:txBody>
          <a:bodyPr wrap="square" rtlCol="0" anchor="ctr"/>
          <a:lstStyle/>
          <a:p>
            <a:pPr marL="0" indent="0">
              <a:buNone/>
            </a:pPr>
            <a:r>
              <a:rPr lang="en-US" sz="3200" b="1" dirty="0">
                <a:solidFill>
                  <a:srgbClr val="13292B"/>
                </a:solidFill>
                <a:latin typeface="Cambria" pitchFamily="34" charset="0"/>
                <a:ea typeface="Cambria" pitchFamily="34" charset="-122"/>
                <a:cs typeface="Cambria" pitchFamily="34" charset="-120"/>
              </a:rPr>
              <a:t>Pregnancy: When Delay Becomes Harm</a:t>
            </a:r>
            <a:endParaRPr lang="en-US" sz="3200" dirty="0"/>
          </a:p>
        </p:txBody>
      </p:sp>
      <p:sp>
        <p:nvSpPr>
          <p:cNvPr id="3" name="Shape 1"/>
          <p:cNvSpPr/>
          <p:nvPr/>
        </p:nvSpPr>
        <p:spPr>
          <a:xfrm>
            <a:off x="822960" y="1737360"/>
            <a:ext cx="10515600" cy="1554480"/>
          </a:xfrm>
          <a:prstGeom prst="roundRect">
            <a:avLst>
              <a:gd name="adj" fmla="val 7059"/>
            </a:avLst>
          </a:prstGeom>
          <a:solidFill>
            <a:srgbClr val="B85042"/>
          </a:solidFill>
          <a:ln/>
        </p:spPr>
      </p:sp>
      <p:sp>
        <p:nvSpPr>
          <p:cNvPr id="4" name="Text 2"/>
          <p:cNvSpPr/>
          <p:nvPr/>
        </p:nvSpPr>
        <p:spPr>
          <a:xfrm>
            <a:off x="1097280" y="1965960"/>
            <a:ext cx="5486400" cy="54864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TIME MATTERS</a:t>
            </a:r>
            <a:endParaRPr lang="en-US" sz="3000" dirty="0"/>
          </a:p>
        </p:txBody>
      </p:sp>
      <p:sp>
        <p:nvSpPr>
          <p:cNvPr id="5" name="Text 3"/>
          <p:cNvSpPr/>
          <p:nvPr/>
        </p:nvSpPr>
        <p:spPr>
          <a:xfrm>
            <a:off x="1097280" y="2606040"/>
            <a:ext cx="9966960" cy="594360"/>
          </a:xfrm>
          <a:prstGeom prst="rect">
            <a:avLst/>
          </a:prstGeom>
          <a:noFill/>
          <a:ln/>
        </p:spPr>
        <p:txBody>
          <a:bodyPr wrap="square" rtlCol="0" anchor="ctr"/>
          <a:lstStyle/>
          <a:p>
            <a:pPr marL="0" indent="0">
              <a:buNone/>
            </a:pPr>
            <a:r>
              <a:rPr lang="en-US" sz="1350" i="1" dirty="0">
                <a:solidFill>
                  <a:srgbClr val="FCEEEC"/>
                </a:solidFill>
                <a:latin typeface="Calibri" pitchFamily="34" charset="0"/>
                <a:ea typeface="Calibri" pitchFamily="34" charset="-122"/>
                <a:cs typeface="Calibri" pitchFamily="34" charset="-120"/>
              </a:rPr>
              <a:t>As gestational age advances, the medical and legal pathway can become more complex — making early identification and coordinated action critical.</a:t>
            </a:r>
            <a:endParaRPr lang="en-US" sz="1350" dirty="0"/>
          </a:p>
        </p:txBody>
      </p:sp>
      <p:sp>
        <p:nvSpPr>
          <p:cNvPr id="6" name="Shape 4"/>
          <p:cNvSpPr/>
          <p:nvPr/>
        </p:nvSpPr>
        <p:spPr>
          <a:xfrm>
            <a:off x="822960" y="3611880"/>
            <a:ext cx="10515600" cy="1005840"/>
          </a:xfrm>
          <a:prstGeom prst="roundRect">
            <a:avLst>
              <a:gd name="adj" fmla="val 9091"/>
            </a:avLst>
          </a:prstGeom>
          <a:solidFill>
            <a:srgbClr val="013A40"/>
          </a:solidFill>
          <a:ln/>
        </p:spPr>
      </p:sp>
      <p:sp>
        <p:nvSpPr>
          <p:cNvPr id="7" name="Text 5"/>
          <p:cNvSpPr/>
          <p:nvPr/>
        </p:nvSpPr>
        <p:spPr>
          <a:xfrm>
            <a:off x="548640"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Child</a:t>
            </a:r>
            <a:endParaRPr lang="en-US" sz="1250" dirty="0"/>
          </a:p>
        </p:txBody>
      </p:sp>
      <p:sp>
        <p:nvSpPr>
          <p:cNvPr id="8" name="Text 6"/>
          <p:cNvSpPr/>
          <p:nvPr/>
        </p:nvSpPr>
        <p:spPr>
          <a:xfrm>
            <a:off x="2331720" y="3858768"/>
            <a:ext cx="115763" cy="512064"/>
          </a:xfrm>
          <a:prstGeom prst="rect">
            <a:avLst/>
          </a:prstGeom>
          <a:noFill/>
          <a:ln/>
        </p:spPr>
        <p:txBody>
          <a:bodyPr wrap="square" rtlCol="0" anchor="ctr"/>
          <a:lstStyle/>
          <a:p>
            <a:pPr marL="0" indent="0" algn="ctr">
              <a:buNone/>
            </a:pPr>
            <a:r>
              <a:rPr lang="en-US" sz="1650" dirty="0">
                <a:solidFill>
                  <a:srgbClr val="02C39A"/>
                </a:solidFill>
                <a:latin typeface="Calibri" pitchFamily="34" charset="0"/>
                <a:ea typeface="Calibri" pitchFamily="34" charset="-122"/>
                <a:cs typeface="Calibri" pitchFamily="34" charset="-120"/>
              </a:rPr>
              <a:t>→</a:t>
            </a:r>
            <a:endParaRPr lang="en-US" sz="1650" dirty="0"/>
          </a:p>
        </p:txBody>
      </p:sp>
      <p:sp>
        <p:nvSpPr>
          <p:cNvPr id="9" name="Text 7"/>
          <p:cNvSpPr/>
          <p:nvPr/>
        </p:nvSpPr>
        <p:spPr>
          <a:xfrm>
            <a:off x="2389602"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Family</a:t>
            </a:r>
            <a:endParaRPr lang="en-US" sz="1250" dirty="0"/>
          </a:p>
        </p:txBody>
      </p:sp>
      <p:sp>
        <p:nvSpPr>
          <p:cNvPr id="10" name="Text 8"/>
          <p:cNvSpPr/>
          <p:nvPr/>
        </p:nvSpPr>
        <p:spPr>
          <a:xfrm>
            <a:off x="4184843" y="3858768"/>
            <a:ext cx="115763" cy="512064"/>
          </a:xfrm>
          <a:prstGeom prst="rect">
            <a:avLst/>
          </a:prstGeom>
          <a:noFill/>
          <a:ln/>
        </p:spPr>
        <p:txBody>
          <a:bodyPr wrap="square" rtlCol="0" anchor="ctr"/>
          <a:lstStyle/>
          <a:p>
            <a:pPr marL="0" indent="0" algn="ctr">
              <a:buNone/>
            </a:pPr>
            <a:r>
              <a:rPr lang="en-US" sz="1650" dirty="0">
                <a:solidFill>
                  <a:srgbClr val="02C39A"/>
                </a:solidFill>
                <a:latin typeface="Calibri" pitchFamily="34" charset="0"/>
                <a:ea typeface="Calibri" pitchFamily="34" charset="-122"/>
                <a:cs typeface="Calibri" pitchFamily="34" charset="-120"/>
              </a:rPr>
              <a:t>→</a:t>
            </a:r>
            <a:endParaRPr lang="en-US" sz="1650" dirty="0"/>
          </a:p>
        </p:txBody>
      </p:sp>
      <p:sp>
        <p:nvSpPr>
          <p:cNvPr id="11" name="Text 9"/>
          <p:cNvSpPr/>
          <p:nvPr/>
        </p:nvSpPr>
        <p:spPr>
          <a:xfrm>
            <a:off x="4242725"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CWC</a:t>
            </a:r>
            <a:endParaRPr lang="en-US" sz="1250" dirty="0"/>
          </a:p>
        </p:txBody>
      </p:sp>
      <p:sp>
        <p:nvSpPr>
          <p:cNvPr id="12" name="Text 10"/>
          <p:cNvSpPr/>
          <p:nvPr/>
        </p:nvSpPr>
        <p:spPr>
          <a:xfrm>
            <a:off x="6037966" y="3858768"/>
            <a:ext cx="115763" cy="512064"/>
          </a:xfrm>
          <a:prstGeom prst="rect">
            <a:avLst/>
          </a:prstGeom>
          <a:noFill/>
          <a:ln/>
        </p:spPr>
        <p:txBody>
          <a:bodyPr wrap="square" rtlCol="0" anchor="ctr"/>
          <a:lstStyle/>
          <a:p>
            <a:pPr marL="0" indent="0" algn="ctr">
              <a:buNone/>
            </a:pPr>
            <a:r>
              <a:rPr lang="en-US" sz="1650" dirty="0">
                <a:solidFill>
                  <a:srgbClr val="02C39A"/>
                </a:solidFill>
                <a:latin typeface="Calibri" pitchFamily="34" charset="0"/>
                <a:ea typeface="Calibri" pitchFamily="34" charset="-122"/>
                <a:cs typeface="Calibri" pitchFamily="34" charset="-120"/>
              </a:rPr>
              <a:t>→</a:t>
            </a:r>
            <a:endParaRPr lang="en-US" sz="1650" dirty="0"/>
          </a:p>
        </p:txBody>
      </p:sp>
      <p:sp>
        <p:nvSpPr>
          <p:cNvPr id="13" name="Text 11"/>
          <p:cNvSpPr/>
          <p:nvPr/>
        </p:nvSpPr>
        <p:spPr>
          <a:xfrm>
            <a:off x="6095848"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Police</a:t>
            </a:r>
            <a:endParaRPr lang="en-US" sz="1250" dirty="0"/>
          </a:p>
        </p:txBody>
      </p:sp>
      <p:sp>
        <p:nvSpPr>
          <p:cNvPr id="14" name="Text 12"/>
          <p:cNvSpPr/>
          <p:nvPr/>
        </p:nvSpPr>
        <p:spPr>
          <a:xfrm>
            <a:off x="7891089" y="3858768"/>
            <a:ext cx="115763" cy="512064"/>
          </a:xfrm>
          <a:prstGeom prst="rect">
            <a:avLst/>
          </a:prstGeom>
          <a:noFill/>
          <a:ln/>
        </p:spPr>
        <p:txBody>
          <a:bodyPr wrap="square" rtlCol="0" anchor="ctr"/>
          <a:lstStyle/>
          <a:p>
            <a:pPr marL="0" indent="0" algn="ctr">
              <a:buNone/>
            </a:pPr>
            <a:r>
              <a:rPr lang="en-US" sz="1650" dirty="0">
                <a:solidFill>
                  <a:srgbClr val="02C39A"/>
                </a:solidFill>
                <a:latin typeface="Calibri" pitchFamily="34" charset="0"/>
                <a:ea typeface="Calibri" pitchFamily="34" charset="-122"/>
                <a:cs typeface="Calibri" pitchFamily="34" charset="-120"/>
              </a:rPr>
              <a:t>→</a:t>
            </a:r>
            <a:endParaRPr lang="en-US" sz="1650" dirty="0"/>
          </a:p>
        </p:txBody>
      </p:sp>
      <p:sp>
        <p:nvSpPr>
          <p:cNvPr id="15" name="Text 13"/>
          <p:cNvSpPr/>
          <p:nvPr/>
        </p:nvSpPr>
        <p:spPr>
          <a:xfrm>
            <a:off x="7948971"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Hospital</a:t>
            </a:r>
            <a:endParaRPr lang="en-US" sz="1250" dirty="0"/>
          </a:p>
        </p:txBody>
      </p:sp>
      <p:sp>
        <p:nvSpPr>
          <p:cNvPr id="16" name="Text 14"/>
          <p:cNvSpPr/>
          <p:nvPr/>
        </p:nvSpPr>
        <p:spPr>
          <a:xfrm>
            <a:off x="9744212" y="3858768"/>
            <a:ext cx="115763" cy="512064"/>
          </a:xfrm>
          <a:prstGeom prst="rect">
            <a:avLst/>
          </a:prstGeom>
          <a:noFill/>
          <a:ln/>
        </p:spPr>
        <p:txBody>
          <a:bodyPr wrap="square" rtlCol="0" anchor="ctr"/>
          <a:lstStyle/>
          <a:p>
            <a:pPr marL="0" indent="0" algn="ctr">
              <a:buNone/>
            </a:pPr>
            <a:r>
              <a:rPr lang="en-US" sz="1650" dirty="0">
                <a:solidFill>
                  <a:srgbClr val="02C39A"/>
                </a:solidFill>
                <a:latin typeface="Calibri" pitchFamily="34" charset="0"/>
                <a:ea typeface="Calibri" pitchFamily="34" charset="-122"/>
                <a:cs typeface="Calibri" pitchFamily="34" charset="-120"/>
              </a:rPr>
              <a:t>→</a:t>
            </a:r>
            <a:endParaRPr lang="en-US" sz="1650" dirty="0"/>
          </a:p>
        </p:txBody>
      </p:sp>
      <p:sp>
        <p:nvSpPr>
          <p:cNvPr id="17" name="Text 15"/>
          <p:cNvSpPr/>
          <p:nvPr/>
        </p:nvSpPr>
        <p:spPr>
          <a:xfrm>
            <a:off x="9802094" y="3858768"/>
            <a:ext cx="1828800" cy="512064"/>
          </a:xfrm>
          <a:prstGeom prst="rect">
            <a:avLst/>
          </a:prstGeom>
          <a:noFill/>
          <a:ln/>
        </p:spPr>
        <p:txBody>
          <a:bodyPr wrap="square"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Medical Team</a:t>
            </a:r>
            <a:endParaRPr lang="en-US" sz="1250" dirty="0"/>
          </a:p>
        </p:txBody>
      </p:sp>
      <p:sp>
        <p:nvSpPr>
          <p:cNvPr id="18" name="Text 16"/>
          <p:cNvSpPr/>
          <p:nvPr/>
        </p:nvSpPr>
        <p:spPr>
          <a:xfrm>
            <a:off x="822960" y="5074920"/>
            <a:ext cx="10515600" cy="548640"/>
          </a:xfrm>
          <a:prstGeom prst="rect">
            <a:avLst/>
          </a:prstGeom>
          <a:noFill/>
          <a:ln/>
        </p:spPr>
        <p:txBody>
          <a:bodyPr wrap="square" rtlCol="0" anchor="ctr"/>
          <a:lstStyle/>
          <a:p>
            <a:pPr marL="0" indent="0" algn="ctr">
              <a:buNone/>
            </a:pPr>
            <a:r>
              <a:rPr lang="en-US" sz="2000" b="1" i="1" dirty="0">
                <a:solidFill>
                  <a:srgbClr val="028090"/>
                </a:solidFill>
                <a:latin typeface="Cambria" pitchFamily="34" charset="0"/>
                <a:ea typeface="Cambria" pitchFamily="34" charset="-122"/>
                <a:cs typeface="Cambria" pitchFamily="34" charset="-120"/>
              </a:rPr>
              <a:t>Coordination cannot be sequential.</a:t>
            </a:r>
            <a:endParaRPr lang="en-US" sz="2000" dirty="0"/>
          </a:p>
        </p:txBody>
      </p:sp>
      <p:sp>
        <p:nvSpPr>
          <p:cNvPr id="19" name="Text 17"/>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20" name="Text 18"/>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4</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013A40"/>
        </a:solidFill>
        <a:effectLst/>
      </p:bgPr>
    </p:bg>
    <p:spTree>
      <p:nvGrpSpPr>
        <p:cNvPr id="1" name=""/>
        <p:cNvGrpSpPr/>
        <p:nvPr/>
      </p:nvGrpSpPr>
      <p:grpSpPr>
        <a:xfrm>
          <a:off x="0" y="0"/>
          <a:ext cx="0" cy="0"/>
          <a:chOff x="0" y="0"/>
          <a:chExt cx="0" cy="0"/>
        </a:xfrm>
      </p:grpSpPr>
      <p:sp>
        <p:nvSpPr>
          <p:cNvPr id="2" name="Text 0"/>
          <p:cNvSpPr/>
          <p:nvPr/>
        </p:nvSpPr>
        <p:spPr>
          <a:xfrm>
            <a:off x="822960" y="685800"/>
            <a:ext cx="7315200" cy="457200"/>
          </a:xfrm>
          <a:prstGeom prst="rect">
            <a:avLst/>
          </a:prstGeom>
          <a:noFill/>
          <a:ln/>
        </p:spPr>
        <p:txBody>
          <a:bodyPr wrap="square" rtlCol="0" anchor="ctr"/>
          <a:lstStyle/>
          <a:p>
            <a:pPr marL="0" indent="0">
              <a:buNone/>
            </a:pPr>
            <a:r>
              <a:rPr lang="en-US" sz="1300" b="1" kern="0" spc="300" dirty="0">
                <a:solidFill>
                  <a:srgbClr val="02C39A"/>
                </a:solidFill>
                <a:latin typeface="Calibri" pitchFamily="34" charset="0"/>
                <a:ea typeface="Calibri" pitchFamily="34" charset="-122"/>
                <a:cs typeface="Calibri" pitchFamily="34" charset="-120"/>
              </a:rPr>
              <a:t>After the Pregnancy</a:t>
            </a:r>
            <a:endParaRPr lang="en-US" sz="1300" dirty="0"/>
          </a:p>
        </p:txBody>
      </p:sp>
      <p:sp>
        <p:nvSpPr>
          <p:cNvPr id="3" name="Text 1"/>
          <p:cNvSpPr/>
          <p:nvPr/>
        </p:nvSpPr>
        <p:spPr>
          <a:xfrm>
            <a:off x="822960" y="1051560"/>
            <a:ext cx="10058400" cy="64008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Protection After Delivery</a:t>
            </a:r>
            <a:endParaRPr lang="en-US" sz="3200" dirty="0"/>
          </a:p>
        </p:txBody>
      </p:sp>
      <p:sp>
        <p:nvSpPr>
          <p:cNvPr id="4" name="Text 2"/>
          <p:cNvSpPr/>
          <p:nvPr/>
        </p:nvSpPr>
        <p:spPr>
          <a:xfrm>
            <a:off x="822960" y="1691640"/>
            <a:ext cx="8229600" cy="457200"/>
          </a:xfrm>
          <a:prstGeom prst="rect">
            <a:avLst/>
          </a:prstGeom>
          <a:noFill/>
          <a:ln/>
        </p:spPr>
        <p:txBody>
          <a:bodyPr wrap="square" rtlCol="0" anchor="ctr"/>
          <a:lstStyle/>
          <a:p>
            <a:pPr marL="0" indent="0">
              <a:buNone/>
            </a:pPr>
            <a:r>
              <a:rPr lang="en-US" sz="1800" i="1" dirty="0">
                <a:solidFill>
                  <a:srgbClr val="9FC9C9"/>
                </a:solidFill>
                <a:latin typeface="Cambria" pitchFamily="34" charset="0"/>
                <a:ea typeface="Cambria" pitchFamily="34" charset="-122"/>
                <a:cs typeface="Cambria" pitchFamily="34" charset="-120"/>
              </a:rPr>
              <a:t>Mother  +  Newborn</a:t>
            </a:r>
            <a:endParaRPr lang="en-US" sz="1800" dirty="0"/>
          </a:p>
        </p:txBody>
      </p:sp>
      <p:sp>
        <p:nvSpPr>
          <p:cNvPr id="5" name="Shape 3"/>
          <p:cNvSpPr/>
          <p:nvPr/>
        </p:nvSpPr>
        <p:spPr>
          <a:xfrm>
            <a:off x="914400" y="2523744"/>
            <a:ext cx="201168" cy="201168"/>
          </a:xfrm>
          <a:prstGeom prst="ellipse">
            <a:avLst/>
          </a:prstGeom>
          <a:solidFill>
            <a:srgbClr val="02C39A"/>
          </a:solidFill>
          <a:ln/>
        </p:spPr>
      </p:sp>
      <p:sp>
        <p:nvSpPr>
          <p:cNvPr id="6" name="Text 4"/>
          <p:cNvSpPr/>
          <p:nvPr/>
        </p:nvSpPr>
        <p:spPr>
          <a:xfrm>
            <a:off x="1280160" y="2423160"/>
            <a:ext cx="8686800" cy="411480"/>
          </a:xfrm>
          <a:prstGeom prst="rect">
            <a:avLst/>
          </a:prstGeom>
          <a:noFill/>
          <a:ln/>
        </p:spPr>
        <p:txBody>
          <a:bodyPr wrap="square" rtlCol="0" anchor="ctr"/>
          <a:lstStyle/>
          <a:p>
            <a:pPr marL="0" indent="0">
              <a:buNone/>
            </a:pPr>
            <a:r>
              <a:rPr lang="en-US" sz="1550" dirty="0">
                <a:solidFill>
                  <a:srgbClr val="F2F8F7"/>
                </a:solidFill>
                <a:latin typeface="Calibri" pitchFamily="34" charset="0"/>
                <a:ea typeface="Calibri" pitchFamily="34" charset="-122"/>
                <a:cs typeface="Calibri" pitchFamily="34" charset="-120"/>
              </a:rPr>
              <a:t>Explain options clearly</a:t>
            </a:r>
            <a:endParaRPr lang="en-US" sz="1550" dirty="0"/>
          </a:p>
        </p:txBody>
      </p:sp>
      <p:sp>
        <p:nvSpPr>
          <p:cNvPr id="7" name="Shape 5"/>
          <p:cNvSpPr/>
          <p:nvPr/>
        </p:nvSpPr>
        <p:spPr>
          <a:xfrm>
            <a:off x="914400" y="3090672"/>
            <a:ext cx="201168" cy="201168"/>
          </a:xfrm>
          <a:prstGeom prst="ellipse">
            <a:avLst/>
          </a:prstGeom>
          <a:solidFill>
            <a:srgbClr val="02C39A"/>
          </a:solidFill>
          <a:ln/>
        </p:spPr>
      </p:sp>
      <p:sp>
        <p:nvSpPr>
          <p:cNvPr id="8" name="Text 6"/>
          <p:cNvSpPr/>
          <p:nvPr/>
        </p:nvSpPr>
        <p:spPr>
          <a:xfrm>
            <a:off x="1280160" y="2990088"/>
            <a:ext cx="8686800" cy="411480"/>
          </a:xfrm>
          <a:prstGeom prst="rect">
            <a:avLst/>
          </a:prstGeom>
          <a:noFill/>
          <a:ln/>
        </p:spPr>
        <p:txBody>
          <a:bodyPr wrap="square" rtlCol="0" anchor="ctr"/>
          <a:lstStyle/>
          <a:p>
            <a:pPr marL="0" indent="0">
              <a:buNone/>
            </a:pPr>
            <a:r>
              <a:rPr lang="en-US" sz="1550" dirty="0">
                <a:solidFill>
                  <a:srgbClr val="F2F8F7"/>
                </a:solidFill>
                <a:latin typeface="Calibri" pitchFamily="34" charset="0"/>
                <a:ea typeface="Calibri" pitchFamily="34" charset="-122"/>
                <a:cs typeface="Calibri" pitchFamily="34" charset="-120"/>
              </a:rPr>
              <a:t>Protect confidentiality</a:t>
            </a:r>
            <a:endParaRPr lang="en-US" sz="1550" dirty="0"/>
          </a:p>
        </p:txBody>
      </p:sp>
      <p:sp>
        <p:nvSpPr>
          <p:cNvPr id="9" name="Shape 7"/>
          <p:cNvSpPr/>
          <p:nvPr/>
        </p:nvSpPr>
        <p:spPr>
          <a:xfrm>
            <a:off x="914400" y="3657600"/>
            <a:ext cx="201168" cy="201168"/>
          </a:xfrm>
          <a:prstGeom prst="ellipse">
            <a:avLst/>
          </a:prstGeom>
          <a:solidFill>
            <a:srgbClr val="02C39A"/>
          </a:solidFill>
          <a:ln/>
        </p:spPr>
      </p:sp>
      <p:sp>
        <p:nvSpPr>
          <p:cNvPr id="10" name="Text 8"/>
          <p:cNvSpPr/>
          <p:nvPr/>
        </p:nvSpPr>
        <p:spPr>
          <a:xfrm>
            <a:off x="1280160" y="3557016"/>
            <a:ext cx="8686800" cy="411480"/>
          </a:xfrm>
          <a:prstGeom prst="rect">
            <a:avLst/>
          </a:prstGeom>
          <a:noFill/>
          <a:ln/>
        </p:spPr>
        <p:txBody>
          <a:bodyPr wrap="square" rtlCol="0" anchor="ctr"/>
          <a:lstStyle/>
          <a:p>
            <a:pPr marL="0" indent="0">
              <a:buNone/>
            </a:pPr>
            <a:r>
              <a:rPr lang="en-US" sz="1550" dirty="0">
                <a:solidFill>
                  <a:srgbClr val="F2F8F7"/>
                </a:solidFill>
                <a:latin typeface="Calibri" pitchFamily="34" charset="0"/>
                <a:ea typeface="Calibri" pitchFamily="34" charset="-122"/>
                <a:cs typeface="Calibri" pitchFamily="34" charset="-120"/>
              </a:rPr>
              <a:t>Avoid coercion</a:t>
            </a:r>
            <a:endParaRPr lang="en-US" sz="1550" dirty="0"/>
          </a:p>
        </p:txBody>
      </p:sp>
      <p:sp>
        <p:nvSpPr>
          <p:cNvPr id="11" name="Shape 9"/>
          <p:cNvSpPr/>
          <p:nvPr/>
        </p:nvSpPr>
        <p:spPr>
          <a:xfrm>
            <a:off x="914400" y="4224528"/>
            <a:ext cx="201168" cy="201168"/>
          </a:xfrm>
          <a:prstGeom prst="ellipse">
            <a:avLst/>
          </a:prstGeom>
          <a:solidFill>
            <a:srgbClr val="02C39A"/>
          </a:solidFill>
          <a:ln/>
        </p:spPr>
      </p:sp>
      <p:sp>
        <p:nvSpPr>
          <p:cNvPr id="12" name="Text 10"/>
          <p:cNvSpPr/>
          <p:nvPr/>
        </p:nvSpPr>
        <p:spPr>
          <a:xfrm>
            <a:off x="1280160" y="4123944"/>
            <a:ext cx="8686800" cy="411480"/>
          </a:xfrm>
          <a:prstGeom prst="rect">
            <a:avLst/>
          </a:prstGeom>
          <a:noFill/>
          <a:ln/>
        </p:spPr>
        <p:txBody>
          <a:bodyPr wrap="square" rtlCol="0" anchor="ctr"/>
          <a:lstStyle/>
          <a:p>
            <a:pPr marL="0" indent="0">
              <a:buNone/>
            </a:pPr>
            <a:r>
              <a:rPr lang="en-US" sz="1550" dirty="0">
                <a:solidFill>
                  <a:srgbClr val="F2F8F7"/>
                </a:solidFill>
                <a:latin typeface="Calibri" pitchFamily="34" charset="0"/>
                <a:ea typeface="Calibri" pitchFamily="34" charset="-122"/>
                <a:cs typeface="Calibri" pitchFamily="34" charset="-120"/>
              </a:rPr>
              <a:t>Enable informed decisions</a:t>
            </a:r>
            <a:endParaRPr lang="en-US" sz="1550" dirty="0"/>
          </a:p>
        </p:txBody>
      </p:sp>
      <p:sp>
        <p:nvSpPr>
          <p:cNvPr id="13" name="Shape 11"/>
          <p:cNvSpPr/>
          <p:nvPr/>
        </p:nvSpPr>
        <p:spPr>
          <a:xfrm>
            <a:off x="914400" y="4791456"/>
            <a:ext cx="201168" cy="201168"/>
          </a:xfrm>
          <a:prstGeom prst="ellipse">
            <a:avLst/>
          </a:prstGeom>
          <a:solidFill>
            <a:srgbClr val="02C39A"/>
          </a:solidFill>
          <a:ln/>
        </p:spPr>
      </p:sp>
      <p:sp>
        <p:nvSpPr>
          <p:cNvPr id="14" name="Text 12"/>
          <p:cNvSpPr/>
          <p:nvPr/>
        </p:nvSpPr>
        <p:spPr>
          <a:xfrm>
            <a:off x="1280160" y="4690872"/>
            <a:ext cx="8686800" cy="411480"/>
          </a:xfrm>
          <a:prstGeom prst="rect">
            <a:avLst/>
          </a:prstGeom>
          <a:noFill/>
          <a:ln/>
        </p:spPr>
        <p:txBody>
          <a:bodyPr wrap="square" rtlCol="0" anchor="ctr"/>
          <a:lstStyle/>
          <a:p>
            <a:pPr marL="0" indent="0">
              <a:buNone/>
            </a:pPr>
            <a:r>
              <a:rPr lang="en-US" sz="1550" dirty="0">
                <a:solidFill>
                  <a:srgbClr val="F2F8F7"/>
                </a:solidFill>
                <a:latin typeface="Calibri" pitchFamily="34" charset="0"/>
                <a:ea typeface="Calibri" pitchFamily="34" charset="-122"/>
                <a:cs typeface="Calibri" pitchFamily="34" charset="-120"/>
              </a:rPr>
              <a:t>Ensure safe placement / protection</a:t>
            </a:r>
            <a:endParaRPr lang="en-US" sz="1550" dirty="0"/>
          </a:p>
        </p:txBody>
      </p:sp>
      <p:sp>
        <p:nvSpPr>
          <p:cNvPr id="15" name="Shape 13"/>
          <p:cNvSpPr/>
          <p:nvPr/>
        </p:nvSpPr>
        <p:spPr>
          <a:xfrm>
            <a:off x="822960" y="5623560"/>
            <a:ext cx="2743200" cy="0"/>
          </a:xfrm>
          <a:prstGeom prst="line">
            <a:avLst/>
          </a:prstGeom>
          <a:noFill/>
          <a:ln w="19050">
            <a:solidFill>
              <a:srgbClr val="E4B363"/>
            </a:solidFill>
            <a:prstDash val="solid"/>
          </a:ln>
        </p:spPr>
      </p:sp>
      <p:sp>
        <p:nvSpPr>
          <p:cNvPr id="16" name="Text 14"/>
          <p:cNvSpPr/>
          <p:nvPr/>
        </p:nvSpPr>
        <p:spPr>
          <a:xfrm>
            <a:off x="822960" y="5779008"/>
            <a:ext cx="9601200" cy="457200"/>
          </a:xfrm>
          <a:prstGeom prst="rect">
            <a:avLst/>
          </a:prstGeom>
          <a:noFill/>
          <a:ln/>
        </p:spPr>
        <p:txBody>
          <a:bodyPr wrap="square" rtlCol="0" anchor="ctr"/>
          <a:lstStyle/>
          <a:p>
            <a:pPr marL="0" indent="0">
              <a:buNone/>
            </a:pPr>
            <a:r>
              <a:rPr lang="en-US" sz="1700" b="1" i="1" dirty="0">
                <a:solidFill>
                  <a:srgbClr val="E4B363"/>
                </a:solidFill>
                <a:latin typeface="Cambria" pitchFamily="34" charset="0"/>
                <a:ea typeface="Cambria" pitchFamily="34" charset="-122"/>
                <a:cs typeface="Cambria" pitchFamily="34" charset="-120"/>
              </a:rPr>
              <a:t>Protection requires informed choices — not institutional pressure.</a:t>
            </a:r>
            <a:endParaRPr lang="en-US" sz="1700" dirty="0"/>
          </a:p>
        </p:txBody>
      </p:sp>
      <p:sp>
        <p:nvSpPr>
          <p:cNvPr id="17" name="Text 15"/>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18" name="Text 16"/>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5</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7FAFA"/>
        </a:solidFill>
        <a:effectLst/>
      </p:bgPr>
    </p:bg>
    <p:spTree>
      <p:nvGrpSpPr>
        <p:cNvPr id="1" name=""/>
        <p:cNvGrpSpPr/>
        <p:nvPr/>
      </p:nvGrpSpPr>
      <p:grpSpPr>
        <a:xfrm>
          <a:off x="0" y="0"/>
          <a:ext cx="0" cy="0"/>
          <a:chOff x="0" y="0"/>
          <a:chExt cx="0" cy="0"/>
        </a:xfrm>
      </p:grpSpPr>
      <p:sp>
        <p:nvSpPr>
          <p:cNvPr id="2" name="Text 0"/>
          <p:cNvSpPr/>
          <p:nvPr/>
        </p:nvSpPr>
        <p:spPr>
          <a:xfrm>
            <a:off x="822960" y="685800"/>
            <a:ext cx="10058400" cy="640080"/>
          </a:xfrm>
          <a:prstGeom prst="rect">
            <a:avLst/>
          </a:prstGeom>
          <a:noFill/>
          <a:ln/>
        </p:spPr>
        <p:txBody>
          <a:bodyPr wrap="square" rtlCol="0" anchor="ctr"/>
          <a:lstStyle/>
          <a:p>
            <a:pPr marL="0" indent="0">
              <a:buNone/>
            </a:pPr>
            <a:r>
              <a:rPr lang="en-US" sz="3200" b="1" dirty="0">
                <a:solidFill>
                  <a:srgbClr val="13292B"/>
                </a:solidFill>
                <a:latin typeface="Cambria" pitchFamily="34" charset="0"/>
                <a:ea typeface="Cambria" pitchFamily="34" charset="-122"/>
                <a:cs typeface="Cambria" pitchFamily="34" charset="-120"/>
              </a:rPr>
              <a:t>The Cases That Stay With You</a:t>
            </a:r>
            <a:endParaRPr lang="en-US" sz="3200" dirty="0"/>
          </a:p>
        </p:txBody>
      </p:sp>
      <p:sp>
        <p:nvSpPr>
          <p:cNvPr id="3" name="Text 1"/>
          <p:cNvSpPr/>
          <p:nvPr/>
        </p:nvSpPr>
        <p:spPr>
          <a:xfrm>
            <a:off x="822960" y="1280160"/>
            <a:ext cx="9144000" cy="365760"/>
          </a:xfrm>
          <a:prstGeom prst="rect">
            <a:avLst/>
          </a:prstGeom>
          <a:noFill/>
          <a:ln/>
        </p:spPr>
        <p:txBody>
          <a:bodyPr wrap="square" rtlCol="0" anchor="ctr"/>
          <a:lstStyle/>
          <a:p>
            <a:pPr marL="0" indent="0">
              <a:buNone/>
            </a:pPr>
            <a:r>
              <a:rPr lang="en-US" sz="1400" i="1" dirty="0">
                <a:solidFill>
                  <a:srgbClr val="5A6E70"/>
                </a:solidFill>
                <a:latin typeface="Calibri" pitchFamily="34" charset="0"/>
                <a:ea typeface="Calibri" pitchFamily="34" charset="-122"/>
                <a:cs typeface="Calibri" pitchFamily="34" charset="-120"/>
              </a:rPr>
              <a:t>Some cases need much more than a legal remedy</a:t>
            </a:r>
            <a:endParaRPr lang="en-US" sz="1400" dirty="0"/>
          </a:p>
        </p:txBody>
      </p:sp>
      <p:sp>
        <p:nvSpPr>
          <p:cNvPr id="4" name="Shape 2"/>
          <p:cNvSpPr/>
          <p:nvPr/>
        </p:nvSpPr>
        <p:spPr>
          <a:xfrm>
            <a:off x="822960" y="1965960"/>
            <a:ext cx="3429000" cy="3931920"/>
          </a:xfrm>
          <a:prstGeom prst="roundRect">
            <a:avLst>
              <a:gd name="adj" fmla="val 3200"/>
            </a:avLst>
          </a:prstGeom>
          <a:solidFill>
            <a:srgbClr val="028090"/>
          </a:solidFill>
          <a:ln/>
        </p:spPr>
      </p:sp>
      <p:sp>
        <p:nvSpPr>
          <p:cNvPr id="5" name="Text 3"/>
          <p:cNvSpPr/>
          <p:nvPr/>
        </p:nvSpPr>
        <p:spPr>
          <a:xfrm>
            <a:off x="1005840" y="2148840"/>
            <a:ext cx="3063240" cy="777240"/>
          </a:xfrm>
          <a:prstGeom prst="rect">
            <a:avLst/>
          </a:prstGeom>
          <a:noFill/>
          <a:ln/>
        </p:spPr>
        <p:txBody>
          <a:bodyPr wrap="square" rtlCol="0" anchor="ctr"/>
          <a:lstStyle/>
          <a:p>
            <a:pPr marL="0" indent="0" algn="ctr">
              <a:lnSpc>
                <a:spcPct val="105000"/>
              </a:lnSpc>
              <a:buNone/>
            </a:pPr>
            <a:r>
              <a:rPr lang="en-US" sz="1700" b="1" dirty="0">
                <a:solidFill>
                  <a:srgbClr val="FFFFFF"/>
                </a:solidFill>
                <a:latin typeface="Cambria" pitchFamily="34" charset="0"/>
                <a:ea typeface="Cambria" pitchFamily="34" charset="-122"/>
                <a:cs typeface="Cambria" pitchFamily="34" charset="-120"/>
              </a:rPr>
              <a:t>Trafficking</a:t>
            </a:r>
            <a:endParaRPr lang="en-US" sz="1700" dirty="0"/>
          </a:p>
        </p:txBody>
      </p:sp>
      <p:sp>
        <p:nvSpPr>
          <p:cNvPr id="6" name="Shape 4"/>
          <p:cNvSpPr/>
          <p:nvPr/>
        </p:nvSpPr>
        <p:spPr>
          <a:xfrm>
            <a:off x="1371600" y="2971800"/>
            <a:ext cx="2331720" cy="0"/>
          </a:xfrm>
          <a:prstGeom prst="line">
            <a:avLst/>
          </a:prstGeom>
          <a:noFill/>
          <a:ln w="12700">
            <a:solidFill>
              <a:srgbClr val="FFFFFF"/>
            </a:solidFill>
            <a:prstDash val="sysDot"/>
          </a:ln>
        </p:spPr>
      </p:sp>
      <p:sp>
        <p:nvSpPr>
          <p:cNvPr id="7" name="Text 5"/>
          <p:cNvSpPr/>
          <p:nvPr/>
        </p:nvSpPr>
        <p:spPr>
          <a:xfrm>
            <a:off x="1051560" y="3200400"/>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Trauma</a:t>
            </a:r>
            <a:endParaRPr lang="en-US" sz="1300" dirty="0"/>
          </a:p>
        </p:txBody>
      </p:sp>
      <p:sp>
        <p:nvSpPr>
          <p:cNvPr id="8" name="Text 6"/>
          <p:cNvSpPr/>
          <p:nvPr/>
        </p:nvSpPr>
        <p:spPr>
          <a:xfrm>
            <a:off x="1051560" y="3767328"/>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Safety</a:t>
            </a:r>
            <a:endParaRPr lang="en-US" sz="1300" dirty="0"/>
          </a:p>
        </p:txBody>
      </p:sp>
      <p:sp>
        <p:nvSpPr>
          <p:cNvPr id="9" name="Text 7"/>
          <p:cNvSpPr/>
          <p:nvPr/>
        </p:nvSpPr>
        <p:spPr>
          <a:xfrm>
            <a:off x="1051560" y="4334256"/>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Health</a:t>
            </a:r>
            <a:endParaRPr lang="en-US" sz="1300" dirty="0"/>
          </a:p>
        </p:txBody>
      </p:sp>
      <p:sp>
        <p:nvSpPr>
          <p:cNvPr id="10" name="Text 8"/>
          <p:cNvSpPr/>
          <p:nvPr/>
        </p:nvSpPr>
        <p:spPr>
          <a:xfrm>
            <a:off x="1051560" y="4901184"/>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Family</a:t>
            </a:r>
            <a:endParaRPr lang="en-US" sz="1300" dirty="0"/>
          </a:p>
        </p:txBody>
      </p:sp>
      <p:sp>
        <p:nvSpPr>
          <p:cNvPr id="11" name="Text 9"/>
          <p:cNvSpPr/>
          <p:nvPr/>
        </p:nvSpPr>
        <p:spPr>
          <a:xfrm>
            <a:off x="1051560" y="5468112"/>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Rehabilitation</a:t>
            </a:r>
            <a:endParaRPr lang="en-US" sz="1300" dirty="0"/>
          </a:p>
        </p:txBody>
      </p:sp>
      <p:sp>
        <p:nvSpPr>
          <p:cNvPr id="12" name="Shape 10"/>
          <p:cNvSpPr/>
          <p:nvPr/>
        </p:nvSpPr>
        <p:spPr>
          <a:xfrm>
            <a:off x="4480560" y="1965960"/>
            <a:ext cx="3429000" cy="3931920"/>
          </a:xfrm>
          <a:prstGeom prst="roundRect">
            <a:avLst>
              <a:gd name="adj" fmla="val 3200"/>
            </a:avLst>
          </a:prstGeom>
          <a:solidFill>
            <a:srgbClr val="00A896"/>
          </a:solidFill>
          <a:ln/>
        </p:spPr>
      </p:sp>
      <p:sp>
        <p:nvSpPr>
          <p:cNvPr id="13" name="Text 11"/>
          <p:cNvSpPr/>
          <p:nvPr/>
        </p:nvSpPr>
        <p:spPr>
          <a:xfrm>
            <a:off x="4663440" y="2148840"/>
            <a:ext cx="3063240" cy="777240"/>
          </a:xfrm>
          <a:prstGeom prst="rect">
            <a:avLst/>
          </a:prstGeom>
          <a:noFill/>
          <a:ln/>
        </p:spPr>
        <p:txBody>
          <a:bodyPr wrap="square" rtlCol="0" anchor="ctr"/>
          <a:lstStyle/>
          <a:p>
            <a:pPr marL="0" indent="0" algn="ctr">
              <a:lnSpc>
                <a:spcPct val="105000"/>
              </a:lnSpc>
              <a:buNone/>
            </a:pPr>
            <a:r>
              <a:rPr lang="en-US" sz="1700" b="1" dirty="0">
                <a:solidFill>
                  <a:srgbClr val="FFFFFF"/>
                </a:solidFill>
                <a:latin typeface="Cambria" pitchFamily="34" charset="0"/>
                <a:ea typeface="Cambria" pitchFamily="34" charset="-122"/>
                <a:cs typeface="Cambria" pitchFamily="34" charset="-120"/>
              </a:rPr>
              <a:t>Complex Health Needs</a:t>
            </a:r>
            <a:endParaRPr lang="en-US" sz="1700" dirty="0"/>
          </a:p>
        </p:txBody>
      </p:sp>
      <p:sp>
        <p:nvSpPr>
          <p:cNvPr id="14" name="Shape 12"/>
          <p:cNvSpPr/>
          <p:nvPr/>
        </p:nvSpPr>
        <p:spPr>
          <a:xfrm>
            <a:off x="5029200" y="2971800"/>
            <a:ext cx="2331720" cy="0"/>
          </a:xfrm>
          <a:prstGeom prst="line">
            <a:avLst/>
          </a:prstGeom>
          <a:noFill/>
          <a:ln w="12700">
            <a:solidFill>
              <a:srgbClr val="FFFFFF"/>
            </a:solidFill>
            <a:prstDash val="sysDot"/>
          </a:ln>
        </p:spPr>
      </p:sp>
      <p:sp>
        <p:nvSpPr>
          <p:cNvPr id="15" name="Text 13"/>
          <p:cNvSpPr/>
          <p:nvPr/>
        </p:nvSpPr>
        <p:spPr>
          <a:xfrm>
            <a:off x="4709160" y="3200400"/>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Care capacity</a:t>
            </a:r>
            <a:endParaRPr lang="en-US" sz="1300" dirty="0"/>
          </a:p>
        </p:txBody>
      </p:sp>
      <p:sp>
        <p:nvSpPr>
          <p:cNvPr id="16" name="Text 14"/>
          <p:cNvSpPr/>
          <p:nvPr/>
        </p:nvSpPr>
        <p:spPr>
          <a:xfrm>
            <a:off x="4709160" y="3767328"/>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Treatment</a:t>
            </a:r>
            <a:endParaRPr lang="en-US" sz="1300" dirty="0"/>
          </a:p>
        </p:txBody>
      </p:sp>
      <p:sp>
        <p:nvSpPr>
          <p:cNvPr id="17" name="Text 15"/>
          <p:cNvSpPr/>
          <p:nvPr/>
        </p:nvSpPr>
        <p:spPr>
          <a:xfrm>
            <a:off x="4709160" y="4334256"/>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Stigma</a:t>
            </a:r>
            <a:endParaRPr lang="en-US" sz="1300" dirty="0"/>
          </a:p>
        </p:txBody>
      </p:sp>
      <p:sp>
        <p:nvSpPr>
          <p:cNvPr id="18" name="Text 16"/>
          <p:cNvSpPr/>
          <p:nvPr/>
        </p:nvSpPr>
        <p:spPr>
          <a:xfrm>
            <a:off x="4709160" y="4901184"/>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  Continuity</a:t>
            </a:r>
            <a:endParaRPr lang="en-US" sz="1300" dirty="0"/>
          </a:p>
        </p:txBody>
      </p:sp>
      <p:sp>
        <p:nvSpPr>
          <p:cNvPr id="19" name="Shape 17"/>
          <p:cNvSpPr/>
          <p:nvPr/>
        </p:nvSpPr>
        <p:spPr>
          <a:xfrm>
            <a:off x="8138160" y="1965960"/>
            <a:ext cx="3429000" cy="3931920"/>
          </a:xfrm>
          <a:prstGeom prst="roundRect">
            <a:avLst>
              <a:gd name="adj" fmla="val 3200"/>
            </a:avLst>
          </a:prstGeom>
          <a:solidFill>
            <a:srgbClr val="B85042"/>
          </a:solidFill>
          <a:ln/>
        </p:spPr>
      </p:sp>
      <p:sp>
        <p:nvSpPr>
          <p:cNvPr id="20" name="Text 18"/>
          <p:cNvSpPr/>
          <p:nvPr/>
        </p:nvSpPr>
        <p:spPr>
          <a:xfrm>
            <a:off x="8321040" y="2148840"/>
            <a:ext cx="3063240" cy="777240"/>
          </a:xfrm>
          <a:prstGeom prst="rect">
            <a:avLst/>
          </a:prstGeom>
          <a:noFill/>
          <a:ln/>
        </p:spPr>
        <p:txBody>
          <a:bodyPr wrap="square" rtlCol="0" anchor="ctr"/>
          <a:lstStyle/>
          <a:p>
            <a:pPr marL="0" indent="0" algn="ctr">
              <a:lnSpc>
                <a:spcPct val="105000"/>
              </a:lnSpc>
              <a:buNone/>
            </a:pPr>
            <a:r>
              <a:rPr lang="en-US" sz="1700" b="1" dirty="0">
                <a:solidFill>
                  <a:srgbClr val="FFFFFF"/>
                </a:solidFill>
                <a:latin typeface="Cambria" pitchFamily="34" charset="0"/>
                <a:ea typeface="Cambria" pitchFamily="34" charset="-122"/>
                <a:cs typeface="Cambria" pitchFamily="34" charset="-120"/>
              </a:rPr>
              <a:t>Unsafe / Underserved Families</a:t>
            </a:r>
            <a:endParaRPr lang="en-US" sz="1700" dirty="0"/>
          </a:p>
        </p:txBody>
      </p:sp>
      <p:sp>
        <p:nvSpPr>
          <p:cNvPr id="21" name="Shape 19"/>
          <p:cNvSpPr/>
          <p:nvPr/>
        </p:nvSpPr>
        <p:spPr>
          <a:xfrm>
            <a:off x="8686800" y="2971800"/>
            <a:ext cx="2331720" cy="0"/>
          </a:xfrm>
          <a:prstGeom prst="line">
            <a:avLst/>
          </a:prstGeom>
          <a:noFill/>
          <a:ln w="12700">
            <a:solidFill>
              <a:srgbClr val="FFFFFF"/>
            </a:solidFill>
            <a:prstDash val="sysDot"/>
          </a:ln>
        </p:spPr>
      </p:sp>
      <p:sp>
        <p:nvSpPr>
          <p:cNvPr id="22" name="Text 20"/>
          <p:cNvSpPr/>
          <p:nvPr/>
        </p:nvSpPr>
        <p:spPr>
          <a:xfrm>
            <a:off x="8366760" y="3200400"/>
            <a:ext cx="2971800" cy="502920"/>
          </a:xfrm>
          <a:prstGeom prst="rect">
            <a:avLst/>
          </a:prstGeom>
          <a:noFill/>
          <a:ln/>
        </p:spPr>
        <p:txBody>
          <a:bodyPr wrap="square" rtlCol="0" anchor="ctr"/>
          <a:lstStyle/>
          <a:p>
            <a:pPr marL="0" indent="0" algn="ctr">
              <a:buNone/>
            </a:pPr>
            <a:r>
              <a:rPr lang="en-US" sz="1300" dirty="0">
                <a:solidFill>
                  <a:srgbClr val="F2F8F7"/>
                </a:solidFill>
                <a:latin typeface="Calibri" pitchFamily="34" charset="0"/>
                <a:ea typeface="Calibri" pitchFamily="34" charset="-122"/>
                <a:cs typeface="Calibri" pitchFamily="34" charset="-120"/>
              </a:rPr>
              <a:t>Protection ≠ automatic restoration</a:t>
            </a:r>
            <a:endParaRPr lang="en-US" sz="1300" dirty="0"/>
          </a:p>
        </p:txBody>
      </p:sp>
      <p:sp>
        <p:nvSpPr>
          <p:cNvPr id="23" name="Text 21"/>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24" name="Text 22"/>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6</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013A40"/>
        </a:solidFill>
        <a:effectLst/>
      </p:bgPr>
    </p:bg>
    <p:spTree>
      <p:nvGrpSpPr>
        <p:cNvPr id="1" name=""/>
        <p:cNvGrpSpPr/>
        <p:nvPr/>
      </p:nvGrpSpPr>
      <p:grpSpPr>
        <a:xfrm>
          <a:off x="0" y="0"/>
          <a:ext cx="0" cy="0"/>
          <a:chOff x="0" y="0"/>
          <a:chExt cx="0" cy="0"/>
        </a:xfrm>
      </p:grpSpPr>
      <p:sp>
        <p:nvSpPr>
          <p:cNvPr id="2" name="Text 0"/>
          <p:cNvSpPr/>
          <p:nvPr/>
        </p:nvSpPr>
        <p:spPr>
          <a:xfrm>
            <a:off x="822960" y="822960"/>
            <a:ext cx="7315200" cy="365760"/>
          </a:xfrm>
          <a:prstGeom prst="rect">
            <a:avLst/>
          </a:prstGeom>
          <a:noFill/>
          <a:ln/>
        </p:spPr>
        <p:txBody>
          <a:bodyPr wrap="square" rtlCol="0" anchor="ctr"/>
          <a:lstStyle/>
          <a:p>
            <a:pPr marL="0" indent="0">
              <a:buNone/>
            </a:pPr>
            <a:r>
              <a:rPr lang="en-US" sz="1300" b="1" kern="0" spc="300" dirty="0">
                <a:solidFill>
                  <a:srgbClr val="02C39A"/>
                </a:solidFill>
                <a:latin typeface="Calibri" pitchFamily="34" charset="0"/>
                <a:ea typeface="Calibri" pitchFamily="34" charset="-122"/>
                <a:cs typeface="Calibri" pitchFamily="34" charset="-120"/>
              </a:rPr>
              <a:t>From Intervention to After-Care</a:t>
            </a:r>
            <a:endParaRPr lang="en-US" sz="1300" dirty="0"/>
          </a:p>
        </p:txBody>
      </p:sp>
      <p:sp>
        <p:nvSpPr>
          <p:cNvPr id="3" name="Text 1"/>
          <p:cNvSpPr/>
          <p:nvPr/>
        </p:nvSpPr>
        <p:spPr>
          <a:xfrm>
            <a:off x="822960" y="1188720"/>
            <a:ext cx="10058400" cy="731520"/>
          </a:xfrm>
          <a:prstGeom prst="rect">
            <a:avLst/>
          </a:prstGeom>
          <a:noFill/>
          <a:ln/>
        </p:spPr>
        <p:txBody>
          <a:bodyPr wrap="square" rtlCol="0" anchor="ctr"/>
          <a:lstStyle/>
          <a:p>
            <a:pPr marL="0" indent="0">
              <a:buNone/>
            </a:pPr>
            <a:r>
              <a:rPr lang="en-US" sz="3400" b="1" i="1" dirty="0">
                <a:solidFill>
                  <a:srgbClr val="FFFFFF"/>
                </a:solidFill>
                <a:latin typeface="Cambria" pitchFamily="34" charset="0"/>
                <a:ea typeface="Cambria" pitchFamily="34" charset="-122"/>
                <a:cs typeface="Cambria" pitchFamily="34" charset="-120"/>
              </a:rPr>
              <a:t>Placement Is Not Rehabilitation</a:t>
            </a:r>
            <a:endParaRPr lang="en-US" sz="3400" dirty="0"/>
          </a:p>
        </p:txBody>
      </p:sp>
      <p:sp>
        <p:nvSpPr>
          <p:cNvPr id="4" name="Shape 2"/>
          <p:cNvSpPr/>
          <p:nvPr/>
        </p:nvSpPr>
        <p:spPr>
          <a:xfrm>
            <a:off x="1280160" y="3108960"/>
            <a:ext cx="9631375" cy="0"/>
          </a:xfrm>
          <a:prstGeom prst="line">
            <a:avLst/>
          </a:prstGeom>
          <a:noFill/>
          <a:ln w="31750">
            <a:solidFill>
              <a:srgbClr val="00A896"/>
            </a:solidFill>
            <a:prstDash val="solid"/>
          </a:ln>
        </p:spPr>
      </p:sp>
      <p:sp>
        <p:nvSpPr>
          <p:cNvPr id="5" name="Shape 3"/>
          <p:cNvSpPr/>
          <p:nvPr/>
        </p:nvSpPr>
        <p:spPr>
          <a:xfrm>
            <a:off x="749808" y="2578608"/>
            <a:ext cx="1060704" cy="1060704"/>
          </a:xfrm>
          <a:prstGeom prst="ellipse">
            <a:avLst/>
          </a:prstGeom>
          <a:solidFill>
            <a:srgbClr val="028090"/>
          </a:solidFill>
          <a:ln/>
        </p:spPr>
      </p:sp>
      <p:sp>
        <p:nvSpPr>
          <p:cNvPr id="6" name="Text 4"/>
          <p:cNvSpPr/>
          <p:nvPr/>
        </p:nvSpPr>
        <p:spPr>
          <a:xfrm>
            <a:off x="749808" y="2578608"/>
            <a:ext cx="1060704" cy="1060704"/>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365760" y="3803904"/>
            <a:ext cx="1828800" cy="36576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Listen</a:t>
            </a:r>
            <a:endParaRPr lang="en-US" sz="1350" dirty="0"/>
          </a:p>
        </p:txBody>
      </p:sp>
      <p:sp>
        <p:nvSpPr>
          <p:cNvPr id="8" name="Shape 6"/>
          <p:cNvSpPr/>
          <p:nvPr/>
        </p:nvSpPr>
        <p:spPr>
          <a:xfrm>
            <a:off x="3157652" y="2578608"/>
            <a:ext cx="1060704" cy="1060704"/>
          </a:xfrm>
          <a:prstGeom prst="ellipse">
            <a:avLst/>
          </a:prstGeom>
          <a:solidFill>
            <a:srgbClr val="02C39A"/>
          </a:solidFill>
          <a:ln/>
        </p:spPr>
      </p:sp>
      <p:sp>
        <p:nvSpPr>
          <p:cNvPr id="9" name="Text 7"/>
          <p:cNvSpPr/>
          <p:nvPr/>
        </p:nvSpPr>
        <p:spPr>
          <a:xfrm>
            <a:off x="3157652" y="2578608"/>
            <a:ext cx="1060704" cy="1060704"/>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p:nvPr/>
        </p:nvSpPr>
        <p:spPr>
          <a:xfrm>
            <a:off x="2773604" y="3803904"/>
            <a:ext cx="1828800" cy="36576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Coordinate</a:t>
            </a:r>
            <a:endParaRPr lang="en-US" sz="1350" dirty="0"/>
          </a:p>
        </p:txBody>
      </p:sp>
      <p:sp>
        <p:nvSpPr>
          <p:cNvPr id="11" name="Shape 9"/>
          <p:cNvSpPr/>
          <p:nvPr/>
        </p:nvSpPr>
        <p:spPr>
          <a:xfrm>
            <a:off x="5565496" y="2578608"/>
            <a:ext cx="1060704" cy="1060704"/>
          </a:xfrm>
          <a:prstGeom prst="ellipse">
            <a:avLst/>
          </a:prstGeom>
          <a:solidFill>
            <a:srgbClr val="028090"/>
          </a:solidFill>
          <a:ln/>
        </p:spPr>
      </p:sp>
      <p:sp>
        <p:nvSpPr>
          <p:cNvPr id="12" name="Text 10"/>
          <p:cNvSpPr/>
          <p:nvPr/>
        </p:nvSpPr>
        <p:spPr>
          <a:xfrm>
            <a:off x="5565496" y="2578608"/>
            <a:ext cx="1060704" cy="1060704"/>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3" name="Text 11"/>
          <p:cNvSpPr/>
          <p:nvPr/>
        </p:nvSpPr>
        <p:spPr>
          <a:xfrm>
            <a:off x="5181448" y="3803904"/>
            <a:ext cx="1828800" cy="36576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Protect</a:t>
            </a:r>
            <a:endParaRPr lang="en-US" sz="1350" dirty="0"/>
          </a:p>
        </p:txBody>
      </p:sp>
      <p:sp>
        <p:nvSpPr>
          <p:cNvPr id="14" name="Shape 12"/>
          <p:cNvSpPr/>
          <p:nvPr/>
        </p:nvSpPr>
        <p:spPr>
          <a:xfrm>
            <a:off x="7973339" y="2578608"/>
            <a:ext cx="1060704" cy="1060704"/>
          </a:xfrm>
          <a:prstGeom prst="ellipse">
            <a:avLst/>
          </a:prstGeom>
          <a:solidFill>
            <a:srgbClr val="02C39A"/>
          </a:solidFill>
          <a:ln/>
        </p:spPr>
      </p:sp>
      <p:sp>
        <p:nvSpPr>
          <p:cNvPr id="15" name="Text 13"/>
          <p:cNvSpPr/>
          <p:nvPr/>
        </p:nvSpPr>
        <p:spPr>
          <a:xfrm>
            <a:off x="7973339" y="2578608"/>
            <a:ext cx="1060704" cy="1060704"/>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6" name="Text 14"/>
          <p:cNvSpPr/>
          <p:nvPr/>
        </p:nvSpPr>
        <p:spPr>
          <a:xfrm>
            <a:off x="7589291" y="3803904"/>
            <a:ext cx="1828800" cy="36576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Rehabilitate</a:t>
            </a:r>
            <a:endParaRPr lang="en-US" sz="1350" dirty="0"/>
          </a:p>
        </p:txBody>
      </p:sp>
      <p:sp>
        <p:nvSpPr>
          <p:cNvPr id="17" name="Shape 15"/>
          <p:cNvSpPr/>
          <p:nvPr/>
        </p:nvSpPr>
        <p:spPr>
          <a:xfrm>
            <a:off x="10381183" y="2578608"/>
            <a:ext cx="1060704" cy="1060704"/>
          </a:xfrm>
          <a:prstGeom prst="ellipse">
            <a:avLst/>
          </a:prstGeom>
          <a:solidFill>
            <a:srgbClr val="028090"/>
          </a:solidFill>
          <a:ln/>
        </p:spPr>
      </p:sp>
      <p:sp>
        <p:nvSpPr>
          <p:cNvPr id="18" name="Text 16"/>
          <p:cNvSpPr/>
          <p:nvPr/>
        </p:nvSpPr>
        <p:spPr>
          <a:xfrm>
            <a:off x="10381183" y="2578608"/>
            <a:ext cx="1060704" cy="1060704"/>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19" name="Text 17"/>
          <p:cNvSpPr/>
          <p:nvPr/>
        </p:nvSpPr>
        <p:spPr>
          <a:xfrm>
            <a:off x="9997135" y="3803904"/>
            <a:ext cx="1828800" cy="36576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Follow up</a:t>
            </a:r>
            <a:endParaRPr lang="en-US" sz="1350" dirty="0"/>
          </a:p>
        </p:txBody>
      </p:sp>
      <p:sp>
        <p:nvSpPr>
          <p:cNvPr id="20" name="Shape 18"/>
          <p:cNvSpPr/>
          <p:nvPr/>
        </p:nvSpPr>
        <p:spPr>
          <a:xfrm>
            <a:off x="822960" y="4892040"/>
            <a:ext cx="2743200" cy="0"/>
          </a:xfrm>
          <a:prstGeom prst="line">
            <a:avLst/>
          </a:prstGeom>
          <a:noFill/>
          <a:ln w="19050">
            <a:solidFill>
              <a:srgbClr val="E4B363"/>
            </a:solidFill>
            <a:prstDash val="solid"/>
          </a:ln>
        </p:spPr>
      </p:sp>
      <p:sp>
        <p:nvSpPr>
          <p:cNvPr id="21" name="Text 19"/>
          <p:cNvSpPr/>
          <p:nvPr/>
        </p:nvSpPr>
        <p:spPr>
          <a:xfrm>
            <a:off x="822960" y="5074920"/>
            <a:ext cx="9144000" cy="502920"/>
          </a:xfrm>
          <a:prstGeom prst="rect">
            <a:avLst/>
          </a:prstGeom>
          <a:noFill/>
          <a:ln/>
        </p:spPr>
        <p:txBody>
          <a:bodyPr wrap="square" rtlCol="0" anchor="ctr"/>
          <a:lstStyle/>
          <a:p>
            <a:pPr marL="0" indent="0">
              <a:buNone/>
            </a:pPr>
            <a:r>
              <a:rPr lang="en-US" sz="2000" b="1" i="1" dirty="0">
                <a:solidFill>
                  <a:srgbClr val="E4B363"/>
                </a:solidFill>
                <a:latin typeface="Cambria" pitchFamily="34" charset="0"/>
                <a:ea typeface="Cambria" pitchFamily="34" charset="-122"/>
                <a:cs typeface="Cambria" pitchFamily="34" charset="-120"/>
              </a:rPr>
              <a:t>Placement is not rehabilitation.</a:t>
            </a:r>
            <a:endParaRPr lang="en-US" sz="2000" dirty="0"/>
          </a:p>
        </p:txBody>
      </p:sp>
      <p:sp>
        <p:nvSpPr>
          <p:cNvPr id="22" name="Text 20"/>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23" name="Text 21"/>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7</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F7FAFA"/>
        </a:solidFill>
        <a:effectLst/>
      </p:bgPr>
    </p:bg>
    <p:spTree>
      <p:nvGrpSpPr>
        <p:cNvPr id="1" name=""/>
        <p:cNvGrpSpPr/>
        <p:nvPr/>
      </p:nvGrpSpPr>
      <p:grpSpPr>
        <a:xfrm>
          <a:off x="0" y="0"/>
          <a:ext cx="0" cy="0"/>
          <a:chOff x="0" y="0"/>
          <a:chExt cx="0" cy="0"/>
        </a:xfrm>
      </p:grpSpPr>
      <p:sp>
        <p:nvSpPr>
          <p:cNvPr id="2" name="Text 0"/>
          <p:cNvSpPr/>
          <p:nvPr/>
        </p:nvSpPr>
        <p:spPr>
          <a:xfrm>
            <a:off x="822960" y="548640"/>
            <a:ext cx="7315200" cy="548640"/>
          </a:xfrm>
          <a:prstGeom prst="rect">
            <a:avLst/>
          </a:prstGeom>
          <a:noFill/>
          <a:ln/>
        </p:spPr>
        <p:txBody>
          <a:bodyPr wrap="square" rtlCol="0" anchor="ctr"/>
          <a:lstStyle/>
          <a:p>
            <a:pPr marL="0" indent="0">
              <a:buNone/>
            </a:pPr>
            <a:r>
              <a:rPr lang="en-US" sz="3200" b="1" dirty="0">
                <a:solidFill>
                  <a:srgbClr val="13292B"/>
                </a:solidFill>
                <a:latin typeface="Cambria" pitchFamily="34" charset="0"/>
                <a:ea typeface="Cambria" pitchFamily="34" charset="-122"/>
                <a:cs typeface="Cambria" pitchFamily="34" charset="-120"/>
              </a:rPr>
              <a:t>What's Missing</a:t>
            </a:r>
            <a:endParaRPr lang="en-US" sz="3200" dirty="0"/>
          </a:p>
        </p:txBody>
      </p:sp>
      <p:sp>
        <p:nvSpPr>
          <p:cNvPr id="3" name="Text 1"/>
          <p:cNvSpPr/>
          <p:nvPr/>
        </p:nvSpPr>
        <p:spPr>
          <a:xfrm>
            <a:off x="822960" y="1115568"/>
            <a:ext cx="10058400" cy="365760"/>
          </a:xfrm>
          <a:prstGeom prst="rect">
            <a:avLst/>
          </a:prstGeom>
          <a:noFill/>
          <a:ln/>
        </p:spPr>
        <p:txBody>
          <a:bodyPr wrap="square" rtlCol="0" anchor="ctr"/>
          <a:lstStyle/>
          <a:p>
            <a:pPr marL="0" indent="0">
              <a:buNone/>
            </a:pPr>
            <a:r>
              <a:rPr lang="en-US" sz="1350" i="1" dirty="0">
                <a:solidFill>
                  <a:srgbClr val="5A6E70"/>
                </a:solidFill>
                <a:latin typeface="Calibri" pitchFamily="34" charset="0"/>
                <a:ea typeface="Calibri" pitchFamily="34" charset="-122"/>
                <a:cs typeface="Calibri" pitchFamily="34" charset="-120"/>
              </a:rPr>
              <a:t>Two gaps practice keeps running into — and rarely names out loud</a:t>
            </a:r>
            <a:endParaRPr lang="en-US" sz="1350" dirty="0"/>
          </a:p>
        </p:txBody>
      </p:sp>
      <p:sp>
        <p:nvSpPr>
          <p:cNvPr id="4" name="Shape 2"/>
          <p:cNvSpPr/>
          <p:nvPr/>
        </p:nvSpPr>
        <p:spPr>
          <a:xfrm>
            <a:off x="822960" y="1645920"/>
            <a:ext cx="5074920" cy="2606040"/>
          </a:xfrm>
          <a:prstGeom prst="roundRect">
            <a:avLst>
              <a:gd name="adj" fmla="val 4211"/>
            </a:avLst>
          </a:prstGeom>
          <a:solidFill>
            <a:srgbClr val="028090"/>
          </a:solidFill>
          <a:ln/>
        </p:spPr>
      </p:sp>
      <p:sp>
        <p:nvSpPr>
          <p:cNvPr id="5" name="Text 3"/>
          <p:cNvSpPr/>
          <p:nvPr/>
        </p:nvSpPr>
        <p:spPr>
          <a:xfrm>
            <a:off x="1097280" y="1801368"/>
            <a:ext cx="4526280" cy="274320"/>
          </a:xfrm>
          <a:prstGeom prst="rect">
            <a:avLst/>
          </a:prstGeom>
          <a:noFill/>
          <a:ln/>
        </p:spPr>
        <p:txBody>
          <a:bodyPr wrap="square" rtlCol="0" anchor="ctr"/>
          <a:lstStyle/>
          <a:p>
            <a:pPr marL="0" indent="0">
              <a:buNone/>
            </a:pPr>
            <a:r>
              <a:rPr lang="en-US" sz="1150" b="1" kern="0" spc="200" dirty="0">
                <a:solidFill>
                  <a:srgbClr val="E4B363"/>
                </a:solidFill>
                <a:latin typeface="Calibri" pitchFamily="34" charset="0"/>
                <a:ea typeface="Calibri" pitchFamily="34" charset="-122"/>
                <a:cs typeface="Calibri" pitchFamily="34" charset="-120"/>
              </a:rPr>
              <a:t>THE GAP</a:t>
            </a:r>
            <a:endParaRPr lang="en-US" sz="1150" dirty="0"/>
          </a:p>
        </p:txBody>
      </p:sp>
      <p:sp>
        <p:nvSpPr>
          <p:cNvPr id="6" name="Text 4"/>
          <p:cNvSpPr/>
          <p:nvPr/>
        </p:nvSpPr>
        <p:spPr>
          <a:xfrm>
            <a:off x="1097280" y="2057400"/>
            <a:ext cx="4526280" cy="457200"/>
          </a:xfrm>
          <a:prstGeom prst="rect">
            <a:avLst/>
          </a:prstGeom>
          <a:noFill/>
          <a:ln/>
        </p:spPr>
        <p:txBody>
          <a:bodyPr wrap="square"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Family Counselling</a:t>
            </a:r>
            <a:endParaRPr lang="en-US" sz="2100" dirty="0"/>
          </a:p>
        </p:txBody>
      </p:sp>
      <p:sp>
        <p:nvSpPr>
          <p:cNvPr id="7" name="Text 5"/>
          <p:cNvSpPr/>
          <p:nvPr/>
        </p:nvSpPr>
        <p:spPr>
          <a:xfrm>
            <a:off x="1097280" y="2560320"/>
            <a:ext cx="4526280" cy="1005840"/>
          </a:xfrm>
          <a:prstGeom prst="rect">
            <a:avLst/>
          </a:prstGeom>
          <a:noFill/>
          <a:ln/>
        </p:spPr>
        <p:txBody>
          <a:bodyPr wrap="square" rtlCol="0" anchor="ctr"/>
          <a:lstStyle/>
          <a:p>
            <a:pPr marL="0" indent="0">
              <a:lnSpc>
                <a:spcPct val="120000"/>
              </a:lnSpc>
              <a:buNone/>
            </a:pPr>
            <a:r>
              <a:rPr lang="en-US" sz="1300" dirty="0">
                <a:solidFill>
                  <a:srgbClr val="E8F4F3"/>
                </a:solidFill>
                <a:latin typeface="Calibri" pitchFamily="34" charset="0"/>
                <a:ea typeface="Calibri" pitchFamily="34" charset="-122"/>
                <a:cs typeface="Calibri" pitchFamily="34" charset="-120"/>
              </a:rPr>
              <a:t>Families are often more traumatised, angry or distressed than the child herself — yet structured, sustained family counselling rarely finds a fixed place in the CWC's response.</a:t>
            </a:r>
            <a:endParaRPr lang="en-US" sz="1300" dirty="0"/>
          </a:p>
        </p:txBody>
      </p:sp>
      <p:sp>
        <p:nvSpPr>
          <p:cNvPr id="8" name="Text 6"/>
          <p:cNvSpPr/>
          <p:nvPr/>
        </p:nvSpPr>
        <p:spPr>
          <a:xfrm>
            <a:off x="1097280" y="3611880"/>
            <a:ext cx="4526280" cy="566928"/>
          </a:xfrm>
          <a:prstGeom prst="rect">
            <a:avLst/>
          </a:prstGeom>
          <a:noFill/>
          <a:ln/>
        </p:spPr>
        <p:txBody>
          <a:bodyPr wrap="square" rtlCol="0" anchor="ctr"/>
          <a:lstStyle/>
          <a:p>
            <a:pPr marL="0" indent="0">
              <a:buNone/>
            </a:pPr>
            <a:r>
              <a:rPr lang="en-US" sz="1150" i="1" dirty="0">
                <a:solidFill>
                  <a:srgbClr val="E4B363"/>
                </a:solidFill>
                <a:latin typeface="Calibri" pitchFamily="34" charset="0"/>
                <a:ea typeface="Calibri" pitchFamily="34" charset="-122"/>
                <a:cs typeface="Calibri" pitchFamily="34" charset="-120"/>
              </a:rPr>
              <a:t>Without it, unprocessed family trauma resurfaces later — often as pressure on the child, or as the very disputes described opposite.</a:t>
            </a:r>
            <a:endParaRPr lang="en-US" sz="1150" dirty="0"/>
          </a:p>
        </p:txBody>
      </p:sp>
      <p:sp>
        <p:nvSpPr>
          <p:cNvPr id="9" name="Shape 7"/>
          <p:cNvSpPr/>
          <p:nvPr/>
        </p:nvSpPr>
        <p:spPr>
          <a:xfrm>
            <a:off x="6172200" y="1645920"/>
            <a:ext cx="5074920" cy="2606040"/>
          </a:xfrm>
          <a:prstGeom prst="roundRect">
            <a:avLst>
              <a:gd name="adj" fmla="val 4211"/>
            </a:avLst>
          </a:prstGeom>
          <a:solidFill>
            <a:srgbClr val="B85042"/>
          </a:solidFill>
          <a:ln/>
        </p:spPr>
      </p:sp>
      <p:sp>
        <p:nvSpPr>
          <p:cNvPr id="10" name="Text 8"/>
          <p:cNvSpPr/>
          <p:nvPr/>
        </p:nvSpPr>
        <p:spPr>
          <a:xfrm>
            <a:off x="6446520" y="1801368"/>
            <a:ext cx="4526280" cy="274320"/>
          </a:xfrm>
          <a:prstGeom prst="rect">
            <a:avLst/>
          </a:prstGeom>
          <a:noFill/>
          <a:ln/>
        </p:spPr>
        <p:txBody>
          <a:bodyPr wrap="square" rtlCol="0" anchor="ctr"/>
          <a:lstStyle/>
          <a:p>
            <a:pPr marL="0" indent="0">
              <a:buNone/>
            </a:pPr>
            <a:r>
              <a:rPr lang="en-US" sz="1150" b="1" kern="0" spc="200" dirty="0">
                <a:solidFill>
                  <a:srgbClr val="FFE8B8"/>
                </a:solidFill>
                <a:latin typeface="Calibri" pitchFamily="34" charset="0"/>
                <a:ea typeface="Calibri" pitchFamily="34" charset="-122"/>
                <a:cs typeface="Calibri" pitchFamily="34" charset="-120"/>
              </a:rPr>
              <a:t>THE MISUSE</a:t>
            </a:r>
            <a:endParaRPr lang="en-US" sz="1150" dirty="0"/>
          </a:p>
        </p:txBody>
      </p:sp>
      <p:sp>
        <p:nvSpPr>
          <p:cNvPr id="11" name="Text 9"/>
          <p:cNvSpPr/>
          <p:nvPr/>
        </p:nvSpPr>
        <p:spPr>
          <a:xfrm>
            <a:off x="6446520" y="2057400"/>
            <a:ext cx="4526280" cy="457200"/>
          </a:xfrm>
          <a:prstGeom prst="rect">
            <a:avLst/>
          </a:prstGeom>
          <a:noFill/>
          <a:ln/>
        </p:spPr>
        <p:txBody>
          <a:bodyPr wrap="square"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POCSO in Custody Disputes</a:t>
            </a:r>
            <a:endParaRPr lang="en-US" sz="2100" dirty="0"/>
          </a:p>
        </p:txBody>
      </p:sp>
      <p:sp>
        <p:nvSpPr>
          <p:cNvPr id="12" name="Text 10"/>
          <p:cNvSpPr/>
          <p:nvPr/>
        </p:nvSpPr>
        <p:spPr>
          <a:xfrm>
            <a:off x="6446520" y="2560320"/>
            <a:ext cx="4526280" cy="1005840"/>
          </a:xfrm>
          <a:prstGeom prst="rect">
            <a:avLst/>
          </a:prstGeom>
          <a:noFill/>
          <a:ln/>
        </p:spPr>
        <p:txBody>
          <a:bodyPr wrap="square" rtlCol="0" anchor="ctr"/>
          <a:lstStyle/>
          <a:p>
            <a:pPr marL="0" indent="0">
              <a:lnSpc>
                <a:spcPct val="120000"/>
              </a:lnSpc>
              <a:buNone/>
            </a:pPr>
            <a:r>
              <a:rPr lang="en-US" sz="1300" dirty="0">
                <a:solidFill>
                  <a:srgbClr val="FCEEEC"/>
                </a:solidFill>
                <a:latin typeface="Calibri" pitchFamily="34" charset="0"/>
                <a:ea typeface="Calibri" pitchFamily="34" charset="-122"/>
                <a:cs typeface="Calibri" pitchFamily="34" charset="-120"/>
              </a:rPr>
              <a:t>A parent — or a relative of the parent who does not have custody — levels a POCSO allegation against the other parent or their family, timed to a custody or matrimonial dispute.</a:t>
            </a:r>
            <a:endParaRPr lang="en-US" sz="1300" dirty="0"/>
          </a:p>
        </p:txBody>
      </p:sp>
      <p:sp>
        <p:nvSpPr>
          <p:cNvPr id="13" name="Text 11"/>
          <p:cNvSpPr/>
          <p:nvPr/>
        </p:nvSpPr>
        <p:spPr>
          <a:xfrm>
            <a:off x="6446520" y="3611880"/>
            <a:ext cx="4526280" cy="566928"/>
          </a:xfrm>
          <a:prstGeom prst="rect">
            <a:avLst/>
          </a:prstGeom>
          <a:noFill/>
          <a:ln/>
        </p:spPr>
        <p:txBody>
          <a:bodyPr wrap="square" rtlCol="0" anchor="ctr"/>
          <a:lstStyle/>
          <a:p>
            <a:pPr marL="0" indent="0">
              <a:buNone/>
            </a:pPr>
            <a:r>
              <a:rPr lang="en-US" sz="1150" i="1" dirty="0">
                <a:solidFill>
                  <a:srgbClr val="FFE8B8"/>
                </a:solidFill>
                <a:latin typeface="Calibri" pitchFamily="34" charset="0"/>
                <a:ea typeface="Calibri" pitchFamily="34" charset="-122"/>
                <a:cs typeface="Calibri" pitchFamily="34" charset="-120"/>
              </a:rPr>
              <a:t>The Supreme Court has now repeatedly named this as an undue-pressure tactic — one that consumes the CWC's most precious resource: protective time.</a:t>
            </a:r>
            <a:endParaRPr lang="en-US" sz="1150" dirty="0"/>
          </a:p>
        </p:txBody>
      </p:sp>
      <p:sp>
        <p:nvSpPr>
          <p:cNvPr id="14" name="Shape 12"/>
          <p:cNvSpPr/>
          <p:nvPr/>
        </p:nvSpPr>
        <p:spPr>
          <a:xfrm>
            <a:off x="822960" y="4434840"/>
            <a:ext cx="10424160" cy="1874520"/>
          </a:xfrm>
          <a:prstGeom prst="roundRect">
            <a:avLst>
              <a:gd name="adj" fmla="val 4878"/>
            </a:avLst>
          </a:prstGeom>
          <a:solidFill>
            <a:srgbClr val="013A40"/>
          </a:solidFill>
          <a:ln w="12700">
            <a:solidFill>
              <a:srgbClr val="E4B363"/>
            </a:solidFill>
            <a:prstDash val="solid"/>
          </a:ln>
        </p:spPr>
      </p:sp>
      <p:sp>
        <p:nvSpPr>
          <p:cNvPr id="15" name="Text 13"/>
          <p:cNvSpPr/>
          <p:nvPr/>
        </p:nvSpPr>
        <p:spPr>
          <a:xfrm>
            <a:off x="1097280" y="4572000"/>
            <a:ext cx="9875520" cy="274320"/>
          </a:xfrm>
          <a:prstGeom prst="rect">
            <a:avLst/>
          </a:prstGeom>
          <a:noFill/>
          <a:ln/>
        </p:spPr>
        <p:txBody>
          <a:bodyPr wrap="square" rtlCol="0" anchor="ctr"/>
          <a:lstStyle/>
          <a:p>
            <a:pPr marL="0" indent="0">
              <a:buNone/>
            </a:pPr>
            <a:r>
              <a:rPr lang="en-US" sz="1100" b="1" kern="0" spc="150" dirty="0">
                <a:solidFill>
                  <a:srgbClr val="E4B363"/>
                </a:solidFill>
                <a:latin typeface="Calibri" pitchFamily="34" charset="0"/>
                <a:ea typeface="Calibri" pitchFamily="34" charset="-122"/>
                <a:cs typeface="Calibri" pitchFamily="34" charset="-120"/>
              </a:rPr>
              <a:t>RECENT SUPREME COURT ACKNOWLEDGEMENT</a:t>
            </a:r>
            <a:endParaRPr lang="en-US" sz="1100" dirty="0"/>
          </a:p>
        </p:txBody>
      </p:sp>
      <p:sp>
        <p:nvSpPr>
          <p:cNvPr id="16" name="Shape 14"/>
          <p:cNvSpPr/>
          <p:nvPr/>
        </p:nvSpPr>
        <p:spPr>
          <a:xfrm>
            <a:off x="1143000" y="4956048"/>
            <a:ext cx="146304" cy="146304"/>
          </a:xfrm>
          <a:prstGeom prst="ellipse">
            <a:avLst/>
          </a:prstGeom>
          <a:solidFill>
            <a:srgbClr val="02C39A"/>
          </a:solidFill>
          <a:ln/>
        </p:spPr>
      </p:sp>
      <p:sp>
        <p:nvSpPr>
          <p:cNvPr id="17" name="Text 15"/>
          <p:cNvSpPr/>
          <p:nvPr/>
        </p:nvSpPr>
        <p:spPr>
          <a:xfrm>
            <a:off x="1417320" y="4873752"/>
            <a:ext cx="9601200" cy="658368"/>
          </a:xfrm>
          <a:prstGeom prst="rect">
            <a:avLst/>
          </a:prstGeom>
          <a:noFill/>
          <a:ln/>
        </p:spPr>
        <p:txBody>
          <a:bodyPr wrap="square" rtlCol="0" anchor="ctr"/>
          <a:lstStyle/>
          <a:p>
            <a:pPr marL="0" indent="0">
              <a:lnSpc>
                <a:spcPct val="115000"/>
              </a:lnSpc>
              <a:buNone/>
            </a:pPr>
            <a:r>
              <a:rPr lang="en-US" sz="1150" b="1" i="1" dirty="0">
                <a:solidFill>
                  <a:srgbClr val="FFFFFF"/>
                </a:solidFill>
                <a:latin typeface="Calibri" pitchFamily="34" charset="0"/>
                <a:ea typeface="Calibri" pitchFamily="34" charset="-122"/>
                <a:cs typeface="Calibri" pitchFamily="34" charset="-120"/>
              </a:rPr>
              <a:t>Ishwar Chand Sharma &amp; Ors. v. State of U.P. &amp; Anr.</a:t>
            </a:r>
            <a:r>
              <a:rPr lang="en-US" sz="1150" dirty="0">
                <a:solidFill>
                  <a:srgbClr val="F2F8F7"/>
                </a:solidFill>
                <a:latin typeface="Calibri" pitchFamily="34" charset="0"/>
                <a:ea typeface="Calibri" pitchFamily="34" charset="-122"/>
                <a:cs typeface="Calibri" pitchFamily="34" charset="-120"/>
              </a:rPr>
              <a:t>  — 2026 LiveLaw (SC) 566 (Nagarathna &amp; Bhuyan JJ.). Quashing a batch of matrimonial cases including POCSO charges, the Court flagged the “uglier side of matrimonial litigation” — a parent using the child against the other parent to gain leverage in the dispute.</a:t>
            </a:r>
            <a:endParaRPr lang="en-US" sz="1150" dirty="0"/>
          </a:p>
        </p:txBody>
      </p:sp>
      <p:sp>
        <p:nvSpPr>
          <p:cNvPr id="18" name="Shape 16"/>
          <p:cNvSpPr/>
          <p:nvPr/>
        </p:nvSpPr>
        <p:spPr>
          <a:xfrm>
            <a:off x="1143000" y="5687568"/>
            <a:ext cx="146304" cy="146304"/>
          </a:xfrm>
          <a:prstGeom prst="ellipse">
            <a:avLst/>
          </a:prstGeom>
          <a:solidFill>
            <a:srgbClr val="02C39A"/>
          </a:solidFill>
          <a:ln/>
        </p:spPr>
      </p:sp>
      <p:sp>
        <p:nvSpPr>
          <p:cNvPr id="19" name="Text 17"/>
          <p:cNvSpPr/>
          <p:nvPr/>
        </p:nvSpPr>
        <p:spPr>
          <a:xfrm>
            <a:off x="1417320" y="5605272"/>
            <a:ext cx="9601200" cy="621792"/>
          </a:xfrm>
          <a:prstGeom prst="rect">
            <a:avLst/>
          </a:prstGeom>
          <a:noFill/>
          <a:ln/>
        </p:spPr>
        <p:txBody>
          <a:bodyPr wrap="square" rtlCol="0" anchor="ctr"/>
          <a:lstStyle/>
          <a:p>
            <a:pPr marL="0" indent="0">
              <a:lnSpc>
                <a:spcPct val="115000"/>
              </a:lnSpc>
              <a:buNone/>
            </a:pPr>
            <a:r>
              <a:rPr lang="en-US" sz="1150" b="1" i="1" dirty="0">
                <a:solidFill>
                  <a:srgbClr val="FFFFFF"/>
                </a:solidFill>
                <a:latin typeface="Calibri" pitchFamily="34" charset="0"/>
                <a:ea typeface="Calibri" pitchFamily="34" charset="-122"/>
                <a:cs typeface="Calibri" pitchFamily="34" charset="-120"/>
              </a:rPr>
              <a:t>SC quashes POCSO FIR against a paternal aunt</a:t>
            </a:r>
            <a:r>
              <a:rPr lang="en-US" sz="1150" dirty="0">
                <a:solidFill>
                  <a:srgbClr val="F2F8F7"/>
                </a:solidFill>
                <a:latin typeface="Calibri" pitchFamily="34" charset="0"/>
                <a:ea typeface="Calibri" pitchFamily="34" charset="-122"/>
                <a:cs typeface="Calibri" pitchFamily="34" charset="-120"/>
              </a:rPr>
              <a:t>  — Khadki PS, Pune (Pardiwala &amp; Vinod Chandran JJ., order dated 23 July 2026): a retaliatory FIR filed hours after the father's own FIR, in the course of a custody battle — “in-laws are dragged in... children are used to vilify each other.”</a:t>
            </a:r>
            <a:endParaRPr lang="en-US" sz="1150" dirty="0"/>
          </a:p>
        </p:txBody>
      </p:sp>
      <p:sp>
        <p:nvSpPr>
          <p:cNvPr id="20" name="Text 18"/>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21" name="Text 19"/>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8</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bg>
      <p:bgPr>
        <a:solidFill>
          <a:srgbClr val="011F23"/>
        </a:solidFill>
        <a:effectLst/>
      </p:bgPr>
    </p:bg>
    <p:spTree>
      <p:nvGrpSpPr>
        <p:cNvPr id="1" name=""/>
        <p:cNvGrpSpPr/>
        <p:nvPr/>
      </p:nvGrpSpPr>
      <p:grpSpPr>
        <a:xfrm>
          <a:off x="0" y="0"/>
          <a:ext cx="0" cy="0"/>
          <a:chOff x="0" y="0"/>
          <a:chExt cx="0" cy="0"/>
        </a:xfrm>
      </p:grpSpPr>
      <p:sp>
        <p:nvSpPr>
          <p:cNvPr id="2" name="Shape 0"/>
          <p:cNvSpPr/>
          <p:nvPr/>
        </p:nvSpPr>
        <p:spPr>
          <a:xfrm>
            <a:off x="8869680" y="4114800"/>
            <a:ext cx="4937760" cy="4937760"/>
          </a:xfrm>
          <a:prstGeom prst="ellipse">
            <a:avLst/>
          </a:prstGeom>
          <a:solidFill>
            <a:srgbClr val="012E33"/>
          </a:solidFill>
          <a:ln/>
        </p:spPr>
      </p:sp>
      <p:sp>
        <p:nvSpPr>
          <p:cNvPr id="3" name="Text 1"/>
          <p:cNvSpPr/>
          <p:nvPr/>
        </p:nvSpPr>
        <p:spPr>
          <a:xfrm>
            <a:off x="822960" y="1737360"/>
            <a:ext cx="10058400" cy="685800"/>
          </a:xfrm>
          <a:prstGeom prst="rect">
            <a:avLst/>
          </a:prstGeom>
          <a:noFill/>
          <a:ln/>
        </p:spPr>
        <p:txBody>
          <a:bodyPr wrap="square" rtlCol="0" anchor="ctr"/>
          <a:lstStyle/>
          <a:p>
            <a:pPr marL="0" indent="0">
              <a:buNone/>
            </a:pPr>
            <a:r>
              <a:rPr lang="en-US" sz="3000" b="1" i="1" dirty="0">
                <a:solidFill>
                  <a:srgbClr val="FFFFFF"/>
                </a:solidFill>
                <a:latin typeface="Cambria" pitchFamily="34" charset="0"/>
                <a:ea typeface="Cambria" pitchFamily="34" charset="-122"/>
                <a:cs typeface="Cambria" pitchFamily="34" charset="-120"/>
              </a:rPr>
              <a:t>Are we protecting the child from the incident —</a:t>
            </a:r>
            <a:endParaRPr lang="en-US" sz="3000" dirty="0"/>
          </a:p>
        </p:txBody>
      </p:sp>
      <p:sp>
        <p:nvSpPr>
          <p:cNvPr id="4" name="Text 2"/>
          <p:cNvSpPr/>
          <p:nvPr/>
        </p:nvSpPr>
        <p:spPr>
          <a:xfrm>
            <a:off x="822960" y="2423160"/>
            <a:ext cx="10058400" cy="685800"/>
          </a:xfrm>
          <a:prstGeom prst="rect">
            <a:avLst/>
          </a:prstGeom>
          <a:noFill/>
          <a:ln/>
        </p:spPr>
        <p:txBody>
          <a:bodyPr wrap="square" rtlCol="0" anchor="ctr"/>
          <a:lstStyle/>
          <a:p>
            <a:pPr marL="0" indent="0">
              <a:buNone/>
            </a:pPr>
            <a:r>
              <a:rPr lang="en-US" sz="3000" b="1" i="1" dirty="0">
                <a:solidFill>
                  <a:srgbClr val="02C39A"/>
                </a:solidFill>
                <a:latin typeface="Cambria" pitchFamily="34" charset="0"/>
                <a:ea typeface="Cambria" pitchFamily="34" charset="-122"/>
                <a:cs typeface="Cambria" pitchFamily="34" charset="-120"/>
              </a:rPr>
              <a:t>or supporting the child through its consequences?</a:t>
            </a:r>
            <a:endParaRPr lang="en-US" sz="3000" dirty="0"/>
          </a:p>
        </p:txBody>
      </p:sp>
      <p:sp>
        <p:nvSpPr>
          <p:cNvPr id="5" name="Shape 3"/>
          <p:cNvSpPr/>
          <p:nvPr/>
        </p:nvSpPr>
        <p:spPr>
          <a:xfrm>
            <a:off x="929488" y="3931920"/>
            <a:ext cx="1920240" cy="777240"/>
          </a:xfrm>
          <a:prstGeom prst="roundRect">
            <a:avLst>
              <a:gd name="adj" fmla="val 9412"/>
            </a:avLst>
          </a:prstGeom>
          <a:solidFill>
            <a:srgbClr val="012E33"/>
          </a:solidFill>
          <a:ln w="12700">
            <a:solidFill>
              <a:srgbClr val="02C39A"/>
            </a:solidFill>
            <a:prstDash val="solid"/>
          </a:ln>
        </p:spPr>
      </p:sp>
      <p:sp>
        <p:nvSpPr>
          <p:cNvPr id="6" name="Text 4"/>
          <p:cNvSpPr/>
          <p:nvPr/>
        </p:nvSpPr>
        <p:spPr>
          <a:xfrm>
            <a:off x="929488" y="3931920"/>
            <a:ext cx="1920240" cy="77724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Voice</a:t>
            </a:r>
            <a:endParaRPr lang="en-US" sz="1350" dirty="0"/>
          </a:p>
        </p:txBody>
      </p:sp>
      <p:sp>
        <p:nvSpPr>
          <p:cNvPr id="7" name="Shape 5"/>
          <p:cNvSpPr/>
          <p:nvPr/>
        </p:nvSpPr>
        <p:spPr>
          <a:xfrm>
            <a:off x="3032608" y="3931920"/>
            <a:ext cx="1920240" cy="777240"/>
          </a:xfrm>
          <a:prstGeom prst="roundRect">
            <a:avLst>
              <a:gd name="adj" fmla="val 9412"/>
            </a:avLst>
          </a:prstGeom>
          <a:solidFill>
            <a:srgbClr val="012E33"/>
          </a:solidFill>
          <a:ln w="12700">
            <a:solidFill>
              <a:srgbClr val="02C39A"/>
            </a:solidFill>
            <a:prstDash val="solid"/>
          </a:ln>
        </p:spPr>
      </p:sp>
      <p:sp>
        <p:nvSpPr>
          <p:cNvPr id="8" name="Text 6"/>
          <p:cNvSpPr/>
          <p:nvPr/>
        </p:nvSpPr>
        <p:spPr>
          <a:xfrm>
            <a:off x="3032608" y="3931920"/>
            <a:ext cx="1920240" cy="77724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Safety</a:t>
            </a:r>
            <a:endParaRPr lang="en-US" sz="1350" dirty="0"/>
          </a:p>
        </p:txBody>
      </p:sp>
      <p:sp>
        <p:nvSpPr>
          <p:cNvPr id="9" name="Shape 7"/>
          <p:cNvSpPr/>
          <p:nvPr/>
        </p:nvSpPr>
        <p:spPr>
          <a:xfrm>
            <a:off x="5135728" y="3931920"/>
            <a:ext cx="1920240" cy="777240"/>
          </a:xfrm>
          <a:prstGeom prst="roundRect">
            <a:avLst>
              <a:gd name="adj" fmla="val 9412"/>
            </a:avLst>
          </a:prstGeom>
          <a:solidFill>
            <a:srgbClr val="012E33"/>
          </a:solidFill>
          <a:ln w="12700">
            <a:solidFill>
              <a:srgbClr val="02C39A"/>
            </a:solidFill>
            <a:prstDash val="solid"/>
          </a:ln>
        </p:spPr>
      </p:sp>
      <p:sp>
        <p:nvSpPr>
          <p:cNvPr id="10" name="Text 8"/>
          <p:cNvSpPr/>
          <p:nvPr/>
        </p:nvSpPr>
        <p:spPr>
          <a:xfrm>
            <a:off x="5135728" y="3931920"/>
            <a:ext cx="1920240" cy="77724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Coordination</a:t>
            </a:r>
            <a:endParaRPr lang="en-US" sz="1350" dirty="0"/>
          </a:p>
        </p:txBody>
      </p:sp>
      <p:sp>
        <p:nvSpPr>
          <p:cNvPr id="11" name="Shape 9"/>
          <p:cNvSpPr/>
          <p:nvPr/>
        </p:nvSpPr>
        <p:spPr>
          <a:xfrm>
            <a:off x="7238848" y="3931920"/>
            <a:ext cx="1920240" cy="777240"/>
          </a:xfrm>
          <a:prstGeom prst="roundRect">
            <a:avLst>
              <a:gd name="adj" fmla="val 9412"/>
            </a:avLst>
          </a:prstGeom>
          <a:solidFill>
            <a:srgbClr val="012E33"/>
          </a:solidFill>
          <a:ln w="12700">
            <a:solidFill>
              <a:srgbClr val="02C39A"/>
            </a:solidFill>
            <a:prstDash val="solid"/>
          </a:ln>
        </p:spPr>
      </p:sp>
      <p:sp>
        <p:nvSpPr>
          <p:cNvPr id="12" name="Text 10"/>
          <p:cNvSpPr/>
          <p:nvPr/>
        </p:nvSpPr>
        <p:spPr>
          <a:xfrm>
            <a:off x="7238848" y="3931920"/>
            <a:ext cx="1920240" cy="77724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Rehabilitation</a:t>
            </a:r>
            <a:endParaRPr lang="en-US" sz="1350" dirty="0"/>
          </a:p>
        </p:txBody>
      </p:sp>
      <p:sp>
        <p:nvSpPr>
          <p:cNvPr id="13" name="Shape 11"/>
          <p:cNvSpPr/>
          <p:nvPr/>
        </p:nvSpPr>
        <p:spPr>
          <a:xfrm>
            <a:off x="9341968" y="3931920"/>
            <a:ext cx="1920240" cy="777240"/>
          </a:xfrm>
          <a:prstGeom prst="roundRect">
            <a:avLst>
              <a:gd name="adj" fmla="val 9412"/>
            </a:avLst>
          </a:prstGeom>
          <a:solidFill>
            <a:srgbClr val="012E33"/>
          </a:solidFill>
          <a:ln w="12700">
            <a:solidFill>
              <a:srgbClr val="02C39A"/>
            </a:solidFill>
            <a:prstDash val="solid"/>
          </a:ln>
        </p:spPr>
      </p:sp>
      <p:sp>
        <p:nvSpPr>
          <p:cNvPr id="14" name="Text 12"/>
          <p:cNvSpPr/>
          <p:nvPr/>
        </p:nvSpPr>
        <p:spPr>
          <a:xfrm>
            <a:off x="9341968" y="3931920"/>
            <a:ext cx="1920240" cy="777240"/>
          </a:xfrm>
          <a:prstGeom prst="rect">
            <a:avLst/>
          </a:prstGeom>
          <a:noFill/>
          <a:ln/>
        </p:spPr>
        <p:txBody>
          <a:bodyPr wrap="square" rtlCol="0" anchor="ctr"/>
          <a:lstStyle/>
          <a:p>
            <a:pPr marL="0" indent="0" algn="ctr">
              <a:buNone/>
            </a:pPr>
            <a:r>
              <a:rPr lang="en-US" sz="1350" b="1" dirty="0">
                <a:solidFill>
                  <a:srgbClr val="F2F8F7"/>
                </a:solidFill>
                <a:latin typeface="Calibri" pitchFamily="34" charset="0"/>
                <a:ea typeface="Calibri" pitchFamily="34" charset="-122"/>
                <a:cs typeface="Calibri" pitchFamily="34" charset="-120"/>
              </a:rPr>
              <a:t>Continuity</a:t>
            </a:r>
            <a:endParaRPr lang="en-US" sz="1350" dirty="0"/>
          </a:p>
        </p:txBody>
      </p:sp>
      <p:sp>
        <p:nvSpPr>
          <p:cNvPr id="15" name="Text 13"/>
          <p:cNvSpPr/>
          <p:nvPr/>
        </p:nvSpPr>
        <p:spPr>
          <a:xfrm>
            <a:off x="822960" y="5120640"/>
            <a:ext cx="10515600" cy="502920"/>
          </a:xfrm>
          <a:prstGeom prst="rect">
            <a:avLst/>
          </a:prstGeom>
          <a:noFill/>
          <a:ln/>
        </p:spPr>
        <p:txBody>
          <a:bodyPr wrap="square" rtlCol="0" anchor="ctr"/>
          <a:lstStyle/>
          <a:p>
            <a:pPr marL="0" indent="0" algn="ctr">
              <a:buNone/>
            </a:pPr>
            <a:r>
              <a:rPr lang="en-US" sz="1700" i="1" dirty="0">
                <a:solidFill>
                  <a:srgbClr val="9FC9C9"/>
                </a:solidFill>
                <a:latin typeface="Cambria" pitchFamily="34" charset="0"/>
                <a:ea typeface="Cambria" pitchFamily="34" charset="-122"/>
                <a:cs typeface="Cambria" pitchFamily="34" charset="-120"/>
              </a:rPr>
              <a:t>“The child experiences all of these things simultaneously.”</a:t>
            </a:r>
            <a:endParaRPr lang="en-US" sz="1700" dirty="0"/>
          </a:p>
        </p:txBody>
      </p:sp>
      <p:sp>
        <p:nvSpPr>
          <p:cNvPr id="16" name="Text 14"/>
          <p:cNvSpPr/>
          <p:nvPr/>
        </p:nvSpPr>
        <p:spPr>
          <a:xfrm>
            <a:off x="640080" y="6473952"/>
            <a:ext cx="6400800" cy="274320"/>
          </a:xfrm>
          <a:prstGeom prst="rect">
            <a:avLst/>
          </a:prstGeom>
          <a:noFill/>
          <a:ln/>
        </p:spPr>
        <p:txBody>
          <a:bodyPr wrap="square" rtlCol="0" anchor="ctr"/>
          <a:lstStyle/>
          <a:p>
            <a:pPr marL="0" indent="0">
              <a:buNone/>
            </a:pPr>
            <a:r>
              <a:rPr lang="en-US" sz="950" i="1" dirty="0">
                <a:solidFill>
                  <a:srgbClr val="6E9C9C"/>
                </a:solidFill>
                <a:latin typeface="Calibri" pitchFamily="34" charset="0"/>
                <a:ea typeface="Calibri" pitchFamily="34" charset="-122"/>
                <a:cs typeface="Calibri" pitchFamily="34" charset="-120"/>
              </a:rPr>
              <a:t>Beyond the FIR</a:t>
            </a:r>
            <a:endParaRPr lang="en-US" sz="950" dirty="0"/>
          </a:p>
        </p:txBody>
      </p:sp>
      <p:sp>
        <p:nvSpPr>
          <p:cNvPr id="17" name="Text 15"/>
          <p:cNvSpPr/>
          <p:nvPr/>
        </p:nvSpPr>
        <p:spPr>
          <a:xfrm>
            <a:off x="11277295" y="6473952"/>
            <a:ext cx="457200" cy="274320"/>
          </a:xfrm>
          <a:prstGeom prst="rect">
            <a:avLst/>
          </a:prstGeom>
          <a:noFill/>
          <a:ln/>
        </p:spPr>
        <p:txBody>
          <a:bodyPr wrap="square" rtlCol="0" anchor="ctr"/>
          <a:lstStyle/>
          <a:p>
            <a:pPr marL="0" indent="0" algn="r">
              <a:buNone/>
            </a:pPr>
            <a:r>
              <a:rPr lang="en-US" sz="950" dirty="0">
                <a:solidFill>
                  <a:srgbClr val="6E9C9C"/>
                </a:solidFill>
                <a:latin typeface="Calibri" pitchFamily="34" charset="0"/>
                <a:ea typeface="Calibri" pitchFamily="34" charset="-122"/>
                <a:cs typeface="Calibri" pitchFamily="34" charset="-120"/>
              </a:rPr>
              <a:t>9</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884</TotalTime>
  <Words>3066</Words>
  <Application>Microsoft Office PowerPoint</Application>
  <PresentationFormat>Widescreen</PresentationFormat>
  <Paragraphs>231</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919836024240</cp:lastModifiedBy>
  <cp:revision>5</cp:revision>
  <dcterms:created xsi:type="dcterms:W3CDTF">2026-08-12T19:26:12Z</dcterms:created>
  <dcterms:modified xsi:type="dcterms:W3CDTF">2026-08-17T10:38:43Z</dcterms:modified>
</cp:coreProperties>
</file>